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4" r:id="rId1"/>
  </p:sldMasterIdLst>
  <p:notesMasterIdLst>
    <p:notesMasterId r:id="rId61"/>
  </p:notesMasterIdLst>
  <p:handoutMasterIdLst>
    <p:handoutMasterId r:id="rId62"/>
  </p:handoutMasterIdLst>
  <p:sldIdLst>
    <p:sldId id="256" r:id="rId2"/>
    <p:sldId id="617" r:id="rId3"/>
    <p:sldId id="566" r:id="rId4"/>
    <p:sldId id="619" r:id="rId5"/>
    <p:sldId id="620" r:id="rId6"/>
    <p:sldId id="622" r:id="rId7"/>
    <p:sldId id="623" r:id="rId8"/>
    <p:sldId id="739" r:id="rId9"/>
    <p:sldId id="740" r:id="rId10"/>
    <p:sldId id="741" r:id="rId11"/>
    <p:sldId id="742" r:id="rId12"/>
    <p:sldId id="624" r:id="rId13"/>
    <p:sldId id="727" r:id="rId14"/>
    <p:sldId id="625" r:id="rId15"/>
    <p:sldId id="626" r:id="rId16"/>
    <p:sldId id="627" r:id="rId17"/>
    <p:sldId id="628" r:id="rId18"/>
    <p:sldId id="735" r:id="rId19"/>
    <p:sldId id="736" r:id="rId20"/>
    <p:sldId id="630" r:id="rId21"/>
    <p:sldId id="631" r:id="rId22"/>
    <p:sldId id="632" r:id="rId23"/>
    <p:sldId id="633" r:id="rId24"/>
    <p:sldId id="634" r:id="rId25"/>
    <p:sldId id="635" r:id="rId26"/>
    <p:sldId id="636" r:id="rId27"/>
    <p:sldId id="637" r:id="rId28"/>
    <p:sldId id="730" r:id="rId29"/>
    <p:sldId id="731" r:id="rId30"/>
    <p:sldId id="732" r:id="rId31"/>
    <p:sldId id="733" r:id="rId32"/>
    <p:sldId id="729" r:id="rId33"/>
    <p:sldId id="638" r:id="rId34"/>
    <p:sldId id="728" r:id="rId35"/>
    <p:sldId id="643" r:id="rId36"/>
    <p:sldId id="644" r:id="rId37"/>
    <p:sldId id="645" r:id="rId38"/>
    <p:sldId id="646" r:id="rId39"/>
    <p:sldId id="737" r:id="rId40"/>
    <p:sldId id="738" r:id="rId41"/>
    <p:sldId id="647" r:id="rId42"/>
    <p:sldId id="648" r:id="rId43"/>
    <p:sldId id="734" r:id="rId44"/>
    <p:sldId id="649" r:id="rId45"/>
    <p:sldId id="650" r:id="rId46"/>
    <p:sldId id="651" r:id="rId47"/>
    <p:sldId id="652" r:id="rId48"/>
    <p:sldId id="653" r:id="rId49"/>
    <p:sldId id="654" r:id="rId50"/>
    <p:sldId id="655" r:id="rId51"/>
    <p:sldId id="656" r:id="rId52"/>
    <p:sldId id="743" r:id="rId53"/>
    <p:sldId id="713" r:id="rId54"/>
    <p:sldId id="714" r:id="rId55"/>
    <p:sldId id="715" r:id="rId56"/>
    <p:sldId id="716" r:id="rId57"/>
    <p:sldId id="717" r:id="rId58"/>
    <p:sldId id="718" r:id="rId59"/>
    <p:sldId id="385" r:id="rId60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3" autoAdjust="0"/>
    <p:restoredTop sz="94599" autoAdjust="0"/>
  </p:normalViewPr>
  <p:slideViewPr>
    <p:cSldViewPr>
      <p:cViewPr varScale="1">
        <p:scale>
          <a:sx n="82" d="100"/>
          <a:sy n="82" d="100"/>
        </p:scale>
        <p:origin x="98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fld id="{F20C6E43-BCEF-4023-ABD8-0917B43B78A9}" type="datetimeFigureOut">
              <a:rPr lang="en-US"/>
              <a:pPr>
                <a:defRPr/>
              </a:pPr>
              <a:t>21/03/2017</a:t>
            </a:fld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fld id="{4B50BE5D-EE0F-41CE-BC5F-809707499D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9812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90D9F586-49D9-4580-9EEE-1CDCEBCA9254}" type="datetimeFigureOut">
              <a:rPr lang="en-US"/>
              <a:pPr>
                <a:defRPr/>
              </a:pPr>
              <a:t>21/03/2017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5975A0A2-BF10-4C36-BD5B-A1E7D9562A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86554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Chương 0</a:t>
            </a:r>
          </a:p>
        </p:txBody>
      </p:sp>
      <p:sp>
        <p:nvSpPr>
          <p:cNvPr id="1433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A6A1F84-3C38-411D-9E3C-E019D3724F03}" type="slidenum">
              <a:rPr lang="en-US" smtClean="0"/>
              <a:pPr eaLnBrk="1" hangingPunct="1"/>
              <a:t>1</a:t>
            </a:fld>
            <a:endParaRPr lang="en-US"/>
          </a:p>
        </p:txBody>
      </p:sp>
      <p:sp>
        <p:nvSpPr>
          <p:cNvPr id="1434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257300" y="720725"/>
            <a:ext cx="4800600" cy="3600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386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ular Callout 6"/>
          <p:cNvSpPr/>
          <p:nvPr userDrawn="1"/>
        </p:nvSpPr>
        <p:spPr>
          <a:xfrm>
            <a:off x="0" y="0"/>
            <a:ext cx="9144000" cy="4267200"/>
          </a:xfrm>
          <a:prstGeom prst="wedgeRectCallout">
            <a:avLst>
              <a:gd name="adj1" fmla="val -29869"/>
              <a:gd name="adj2" fmla="val 66115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>
            <a:normAutofit/>
          </a:bodyPr>
          <a:lstStyle>
            <a:lvl1pPr algn="ctr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0498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BA57F7-E2B3-4162-9C9F-A1845951805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946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4B0847-C7A4-406F-933A-CFA9271CE89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691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82AF8B-02B0-4BCC-9265-A6B81652D78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42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4576763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ular Callout 6"/>
          <p:cNvSpPr/>
          <p:nvPr userDrawn="1"/>
        </p:nvSpPr>
        <p:spPr>
          <a:xfrm>
            <a:off x="0" y="0"/>
            <a:ext cx="9144000" cy="1219200"/>
          </a:xfrm>
          <a:prstGeom prst="wedgeRectCallout">
            <a:avLst>
              <a:gd name="adj1" fmla="val -29869"/>
              <a:gd name="adj2" fmla="val 66115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Hexagon 7"/>
          <p:cNvSpPr/>
          <p:nvPr userDrawn="1"/>
        </p:nvSpPr>
        <p:spPr>
          <a:xfrm>
            <a:off x="8305800" y="6316663"/>
            <a:ext cx="762000" cy="482600"/>
          </a:xfrm>
          <a:prstGeom prst="hexagon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FCA4BCEA-B82B-4361-B031-25263A339E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104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EFC169-3387-4420-8270-C5C79408CEF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640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E50664-6414-46D2-B516-40F68E0D6B5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696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1301F-E096-4209-8D45-DADA4336C3A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061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7D1E3-2F5A-4466-B7F2-D1F3E06007E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063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126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E0E4C0-AF4A-4F78-B51B-63EB7F19FC3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011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A73ECB-F0F2-4658-B186-7C21E427961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564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1FC263-8A8D-446B-819E-FCBA0CBDBE5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615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minhthai@huflit.edu.v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minhthai.edu.vn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1676400"/>
            <a:ext cx="8763000" cy="1746737"/>
          </a:xfrm>
        </p:spPr>
        <p:txBody>
          <a:bodyPr>
            <a:normAutofit fontScale="90000"/>
          </a:bodyPr>
          <a:lstStyle/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en-US" sz="4400" b="1" dirty="0" err="1"/>
              <a:t>Lập</a:t>
            </a:r>
            <a:r>
              <a:rPr lang="en-US" sz="4400" b="1" dirty="0"/>
              <a:t> </a:t>
            </a:r>
            <a:r>
              <a:rPr lang="en-US" sz="4400" b="1" dirty="0" err="1"/>
              <a:t>trình</a:t>
            </a:r>
            <a:r>
              <a:rPr lang="en-US" sz="4400" b="1" dirty="0"/>
              <a:t> C</a:t>
            </a:r>
            <a:br>
              <a:rPr lang="en-US" b="1" dirty="0"/>
            </a:br>
            <a:r>
              <a:rPr lang="en-US" dirty="0" err="1">
                <a:solidFill>
                  <a:srgbClr val="FFFF00"/>
                </a:solidFill>
              </a:rPr>
              <a:t>Chương</a:t>
            </a:r>
            <a:r>
              <a:rPr lang="en-US" dirty="0">
                <a:solidFill>
                  <a:srgbClr val="FFFF00"/>
                </a:solidFill>
              </a:rPr>
              <a:t> 5. </a:t>
            </a:r>
            <a:r>
              <a:rPr lang="en-US" dirty="0" err="1">
                <a:solidFill>
                  <a:srgbClr val="FFFF00"/>
                </a:solidFill>
              </a:rPr>
              <a:t>Lập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trình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đệ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>
                <a:solidFill>
                  <a:srgbClr val="FFFF00"/>
                </a:solidFill>
              </a:rPr>
              <a:t>quy</a:t>
            </a:r>
            <a:br>
              <a:rPr lang="en-US" dirty="0">
                <a:solidFill>
                  <a:srgbClr val="FFFF00"/>
                </a:solidFill>
              </a:rPr>
            </a:br>
            <a:r>
              <a:rPr lang="en-US" dirty="0">
                <a:solidFill>
                  <a:srgbClr val="FFFF00"/>
                </a:solidFill>
              </a:rPr>
              <a:t>(3 </a:t>
            </a:r>
            <a:r>
              <a:rPr lang="en-US" dirty="0" err="1">
                <a:solidFill>
                  <a:srgbClr val="FFFF00"/>
                </a:solidFill>
              </a:rPr>
              <a:t>tiết</a:t>
            </a:r>
            <a:r>
              <a:rPr lang="en-US" dirty="0">
                <a:solidFill>
                  <a:srgbClr val="FFFF00"/>
                </a:solidFill>
              </a:rPr>
              <a:t>)</a:t>
            </a:r>
            <a:endParaRPr lang="en-US" b="1" i="1" dirty="0">
              <a:solidFill>
                <a:srgbClr val="FFFF00"/>
              </a:solidFill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066799" y="5049838"/>
            <a:ext cx="7086601" cy="1655762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algn="l" eaLnBrk="1" hangingPunct="1"/>
            <a:r>
              <a:rPr lang="en-US" sz="2400" dirty="0">
                <a:solidFill>
                  <a:srgbClr val="002060"/>
                </a:solidFill>
              </a:rPr>
              <a:t>Trần Minh Thái</a:t>
            </a:r>
          </a:p>
          <a:p>
            <a:pPr algn="l" eaLnBrk="1" hangingPunct="1"/>
            <a:r>
              <a:rPr lang="en-US" sz="2400" cap="none" dirty="0">
                <a:solidFill>
                  <a:srgbClr val="002060"/>
                </a:solidFill>
              </a:rPr>
              <a:t>Email: </a:t>
            </a:r>
            <a:r>
              <a:rPr lang="en-US" sz="2400" cap="none" dirty="0">
                <a:solidFill>
                  <a:srgbClr val="002060"/>
                </a:solidFill>
                <a:hlinkClick r:id="rId3"/>
              </a:rPr>
              <a:t>minhthai@huflit.edu.vn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  <a:p>
            <a:pPr algn="l" eaLnBrk="1" hangingPunct="1"/>
            <a:r>
              <a:rPr lang="en-US" sz="2400" cap="none" dirty="0">
                <a:solidFill>
                  <a:srgbClr val="002060"/>
                </a:solidFill>
              </a:rPr>
              <a:t>Website: </a:t>
            </a:r>
            <a:r>
              <a:rPr lang="en-US" sz="2400" cap="none" dirty="0">
                <a:solidFill>
                  <a:srgbClr val="002060"/>
                </a:solidFill>
                <a:hlinkClick r:id="rId4"/>
              </a:rPr>
              <a:t>www.minhthai.edu.vn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  <a:p>
            <a:pPr algn="l" eaLnBrk="1" hangingPunct="1"/>
            <a:r>
              <a:rPr lang="en-US" sz="2400" dirty="0" err="1">
                <a:solidFill>
                  <a:srgbClr val="002060"/>
                </a:solidFill>
              </a:rPr>
              <a:t>Cập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dirty="0" err="1">
                <a:solidFill>
                  <a:srgbClr val="002060"/>
                </a:solidFill>
              </a:rPr>
              <a:t>nhật</a:t>
            </a:r>
            <a:r>
              <a:rPr lang="en-US" sz="2400" dirty="0">
                <a:solidFill>
                  <a:srgbClr val="002060"/>
                </a:solidFill>
              </a:rPr>
              <a:t>: 20/03/2017</a:t>
            </a:r>
            <a:endParaRPr lang="en-US" sz="2400" cap="none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419599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tương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biên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khiển</a:t>
            </a:r>
            <a:r>
              <a:rPr lang="en-US" dirty="0"/>
              <a:t> (</a:t>
            </a:r>
            <a:r>
              <a:rPr lang="en-US" i="1" dirty="0" err="1"/>
              <a:t>trường</a:t>
            </a:r>
            <a:r>
              <a:rPr lang="en-US" i="1" dirty="0"/>
              <a:t> </a:t>
            </a:r>
            <a:r>
              <a:rPr lang="en-US" i="1" dirty="0" err="1"/>
              <a:t>hợp</a:t>
            </a:r>
            <a:r>
              <a:rPr lang="en-US" i="1" dirty="0"/>
              <a:t> </a:t>
            </a:r>
            <a:r>
              <a:rPr lang="en-US" i="1" dirty="0" err="1"/>
              <a:t>kích</a:t>
            </a:r>
            <a:r>
              <a:rPr lang="en-US" i="1" dirty="0"/>
              <a:t> </a:t>
            </a:r>
            <a:r>
              <a:rPr lang="en-US" i="1" dirty="0" err="1"/>
              <a:t>thước</a:t>
            </a:r>
            <a:r>
              <a:rPr lang="en-US" i="1" dirty="0"/>
              <a:t> </a:t>
            </a:r>
            <a:r>
              <a:rPr lang="en-US" i="1" dirty="0" err="1"/>
              <a:t>nhỏ</a:t>
            </a:r>
            <a:r>
              <a:rPr lang="en-US" i="1" dirty="0"/>
              <a:t> </a:t>
            </a:r>
            <a:r>
              <a:rPr lang="en-US" i="1" dirty="0" err="1"/>
              <a:t>nhất</a:t>
            </a:r>
            <a:r>
              <a:rPr lang="en-US" i="1" dirty="0"/>
              <a:t>, </a:t>
            </a:r>
            <a:r>
              <a:rPr lang="en-US" i="1" dirty="0" err="1"/>
              <a:t>trường</a:t>
            </a:r>
            <a:r>
              <a:rPr lang="en-US" i="1" dirty="0"/>
              <a:t> </a:t>
            </a:r>
            <a:r>
              <a:rPr lang="en-US" i="1" dirty="0" err="1"/>
              <a:t>hợp</a:t>
            </a:r>
            <a:r>
              <a:rPr lang="en-US" i="1" dirty="0"/>
              <a:t> </a:t>
            </a:r>
            <a:r>
              <a:rPr lang="en-US" i="1" dirty="0" err="1"/>
              <a:t>đặc</a:t>
            </a:r>
            <a:r>
              <a:rPr lang="en-US" i="1" dirty="0"/>
              <a:t> </a:t>
            </a:r>
            <a:r>
              <a:rPr lang="en-US" i="1" dirty="0" err="1"/>
              <a:t>biệt</a:t>
            </a:r>
            <a:r>
              <a:rPr lang="en-US" dirty="0"/>
              <a:t>) </a:t>
            </a:r>
            <a:r>
              <a:rPr lang="en-US" dirty="0" err="1"/>
              <a:t>mà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endParaRPr lang="en-US" dirty="0"/>
          </a:p>
          <a:p>
            <a:pPr algn="l"/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: </a:t>
            </a:r>
          </a:p>
          <a:p>
            <a:pPr lvl="1" algn="l"/>
            <a:r>
              <a:rPr lang="en-US" dirty="0" err="1"/>
              <a:t>GiaiThua</a:t>
            </a:r>
            <a:r>
              <a:rPr lang="en-US" dirty="0"/>
              <a:t>(1) = 1</a:t>
            </a:r>
          </a:p>
          <a:p>
            <a:pPr lvl="1" algn="l"/>
            <a:r>
              <a:rPr lang="en-US" dirty="0"/>
              <a:t>USCLN(a, 0) = a </a:t>
            </a:r>
          </a:p>
          <a:p>
            <a:pPr lvl="1" algn="l"/>
            <a:r>
              <a:rPr lang="en-US" dirty="0"/>
              <a:t>SUM(a[</a:t>
            </a:r>
            <a:r>
              <a:rPr lang="en-US" dirty="0" err="1"/>
              <a:t>m:m</a:t>
            </a:r>
            <a:r>
              <a:rPr lang="en-US" dirty="0"/>
              <a:t>]) = a[m]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i="1" dirty="0" err="1"/>
              <a:t>Bước</a:t>
            </a:r>
            <a:r>
              <a:rPr lang="en-US" i="1" dirty="0"/>
              <a:t> 2: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TH </a:t>
            </a:r>
            <a:r>
              <a:rPr lang="en-US" dirty="0" err="1"/>
              <a:t>suy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,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thuật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2303595"/>
      </p:ext>
    </p:extLst>
  </p:cSld>
  <p:clrMapOvr>
    <a:masterClrMapping/>
  </p:clrMapOvr>
  <p:transition>
    <p:strips dir="r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419599"/>
          </a:xfrm>
        </p:spPr>
        <p:txBody>
          <a:bodyPr>
            <a:normAutofit/>
          </a:bodyPr>
          <a:lstStyle/>
          <a:p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tổng</a:t>
            </a:r>
            <a:r>
              <a:rPr lang="en-US" dirty="0"/>
              <a:t> </a:t>
            </a:r>
            <a:r>
              <a:rPr lang="en-US" dirty="0" err="1"/>
              <a:t>quát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rã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nhỏ</a:t>
            </a:r>
            <a:r>
              <a:rPr lang="en-US" dirty="0"/>
              <a:t> </a:t>
            </a:r>
            <a:r>
              <a:rPr lang="en-US" dirty="0" err="1"/>
              <a:t>hơn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nhưng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thước</a:t>
            </a:r>
            <a:r>
              <a:rPr lang="en-US" dirty="0"/>
              <a:t> </a:t>
            </a:r>
            <a:r>
              <a:rPr lang="en-US" dirty="0" err="1"/>
              <a:t>nhỏ</a:t>
            </a:r>
            <a:r>
              <a:rPr lang="en-US" dirty="0"/>
              <a:t> </a:t>
            </a:r>
            <a:r>
              <a:rPr lang="en-US" dirty="0" err="1"/>
              <a:t>hơn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i="1" dirty="0" err="1"/>
              <a:t>Bước</a:t>
            </a:r>
            <a:r>
              <a:rPr lang="en-US" i="1" dirty="0"/>
              <a:t> 3: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rã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hướng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851145"/>
      </p:ext>
    </p:extLst>
  </p:cSld>
  <p:clrMapOvr>
    <a:masterClrMapping/>
  </p:clrMapOvr>
  <p:transition>
    <p:strips dir="r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599"/>
          </a:xfrm>
        </p:spPr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tuyến</a:t>
            </a:r>
            <a:r>
              <a:rPr lang="en-US" dirty="0"/>
              <a:t> </a:t>
            </a:r>
            <a:r>
              <a:rPr lang="en-US" dirty="0" err="1"/>
              <a:t>tính</a:t>
            </a:r>
            <a:endParaRPr lang="en-US" dirty="0"/>
          </a:p>
          <a:p>
            <a:pPr marL="514350" indent="-514350" algn="just">
              <a:buFont typeface="+mj-lt"/>
              <a:buAutoNum type="arabicPeriod"/>
            </a:pP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nhị</a:t>
            </a:r>
            <a:r>
              <a:rPr lang="en-US" dirty="0"/>
              <a:t> </a:t>
            </a:r>
            <a:r>
              <a:rPr lang="en-US" dirty="0" err="1"/>
              <a:t>phân</a:t>
            </a:r>
            <a:endParaRPr lang="en-US" dirty="0"/>
          </a:p>
          <a:p>
            <a:pPr marL="514350" indent="-514350" algn="just">
              <a:buFont typeface="+mj-lt"/>
              <a:buAutoNum type="arabicPeriod"/>
            </a:pP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phi </a:t>
            </a:r>
            <a:r>
              <a:rPr lang="en-US" dirty="0" err="1"/>
              <a:t>tuyến</a:t>
            </a:r>
            <a:endParaRPr lang="en-US" dirty="0"/>
          </a:p>
          <a:p>
            <a:pPr marL="514350" indent="-514350" algn="just">
              <a:buFont typeface="+mj-lt"/>
              <a:buAutoNum type="arabicPeriod"/>
            </a:pP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hỗ</a:t>
            </a:r>
            <a:r>
              <a:rPr lang="en-US" dirty="0"/>
              <a:t> </a:t>
            </a:r>
            <a:r>
              <a:rPr lang="en-US" dirty="0" err="1"/>
              <a:t>tương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/>
          </p:nvPr>
        </p:nvSpPr>
        <p:spPr>
          <a:xfrm>
            <a:off x="457200" y="152400"/>
            <a:ext cx="8610600" cy="808038"/>
          </a:xfrm>
        </p:spPr>
        <p:txBody>
          <a:bodyPr>
            <a:normAutofit/>
          </a:bodyPr>
          <a:lstStyle/>
          <a:p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loại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567558"/>
      </p:ext>
    </p:extLst>
  </p:cSld>
  <p:clrMapOvr>
    <a:masterClrMapping/>
  </p:clrMapOvr>
  <p:transition>
    <p:strips dir="r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ĐỆ QUY TUYẾN TÍNH</a:t>
            </a:r>
          </a:p>
        </p:txBody>
      </p:sp>
    </p:spTree>
    <p:extLst>
      <p:ext uri="{BB962C8B-B14F-4D97-AF65-F5344CB8AC3E}">
        <p14:creationId xmlns:p14="http://schemas.microsoft.com/office/powerpoint/2010/main" val="34352411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984" y="5257800"/>
            <a:ext cx="8247203" cy="685800"/>
          </a:xfrm>
        </p:spPr>
        <p:txBody>
          <a:bodyPr>
            <a:normAutofit/>
          </a:bodyPr>
          <a:lstStyle/>
          <a:p>
            <a:r>
              <a:rPr lang="en-US" dirty="0"/>
              <a:t>S, S*: </a:t>
            </a:r>
            <a:r>
              <a:rPr lang="en-US" dirty="0" err="1"/>
              <a:t>xử</a:t>
            </a:r>
            <a:r>
              <a:rPr lang="en-US" dirty="0"/>
              <a:t> </a:t>
            </a:r>
            <a:r>
              <a:rPr lang="en-US" dirty="0" err="1"/>
              <a:t>lý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(</a:t>
            </a:r>
            <a:r>
              <a:rPr lang="en-US" i="1" dirty="0" err="1"/>
              <a:t>Có</a:t>
            </a:r>
            <a:r>
              <a:rPr lang="en-US" i="1" dirty="0"/>
              <a:t> </a:t>
            </a:r>
            <a:r>
              <a:rPr lang="en-US" i="1" dirty="0" err="1"/>
              <a:t>thể</a:t>
            </a:r>
            <a:r>
              <a:rPr lang="en-US" i="1" dirty="0"/>
              <a:t> </a:t>
            </a:r>
            <a:r>
              <a:rPr lang="en-US" i="1" dirty="0" err="1"/>
              <a:t>gộp</a:t>
            </a:r>
            <a:r>
              <a:rPr lang="en-US" i="1" dirty="0"/>
              <a:t> </a:t>
            </a:r>
            <a:r>
              <a:rPr lang="en-US" i="1" dirty="0" err="1"/>
              <a:t>bước</a:t>
            </a:r>
            <a:r>
              <a:rPr lang="en-US" i="1" dirty="0"/>
              <a:t> 2.1 </a:t>
            </a:r>
            <a:r>
              <a:rPr lang="en-US" i="1" dirty="0" err="1"/>
              <a:t>và</a:t>
            </a:r>
            <a:r>
              <a:rPr lang="en-US" i="1" dirty="0"/>
              <a:t> 2.2 </a:t>
            </a:r>
            <a:r>
              <a:rPr lang="en-US" i="1" dirty="0" err="1"/>
              <a:t>lại</a:t>
            </a:r>
            <a:r>
              <a:rPr lang="en-US" dirty="0"/>
              <a:t>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3150944"/>
              </p:ext>
            </p:extLst>
          </p:nvPr>
        </p:nvGraphicFramePr>
        <p:xfrm>
          <a:off x="364984" y="1729359"/>
          <a:ext cx="8247203" cy="3299841"/>
        </p:xfrm>
        <a:graphic>
          <a:graphicData uri="http://schemas.openxmlformats.org/drawingml/2006/table">
            <a:tbl>
              <a:tblPr/>
              <a:tblGrid>
                <a:gridCol w="1078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34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149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0289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Bước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1</a:t>
                      </a:r>
                    </a:p>
                  </a:txBody>
                  <a:tcPr marL="13926" marR="139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Nếu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thỏa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điều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kiện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dừng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thì</a:t>
                      </a:r>
                      <a:endParaRPr lang="en-US" sz="2600" b="0" dirty="0">
                        <a:latin typeface="Times New Roman"/>
                        <a:ea typeface="Times New Roman"/>
                      </a:endParaRP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	</a:t>
                      </a: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thực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hiện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thao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tác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S (</a:t>
                      </a:r>
                      <a:r>
                        <a:rPr lang="en-US" sz="2600" b="0" i="1" dirty="0" err="1">
                          <a:latin typeface="Times New Roman"/>
                          <a:ea typeface="Times New Roman"/>
                        </a:rPr>
                        <a:t>trả</a:t>
                      </a:r>
                      <a:r>
                        <a:rPr lang="en-US" sz="2600" b="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i="1" dirty="0" err="1">
                          <a:latin typeface="Times New Roman"/>
                          <a:ea typeface="Times New Roman"/>
                        </a:rPr>
                        <a:t>về</a:t>
                      </a:r>
                      <a:r>
                        <a:rPr lang="en-US" sz="2600" b="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i="1" dirty="0" err="1">
                          <a:latin typeface="Times New Roman"/>
                          <a:ea typeface="Times New Roman"/>
                        </a:rPr>
                        <a:t>kết</a:t>
                      </a:r>
                      <a:r>
                        <a:rPr lang="en-US" sz="2600" b="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i="1" dirty="0" err="1">
                          <a:latin typeface="Times New Roman"/>
                          <a:ea typeface="Times New Roman"/>
                        </a:rPr>
                        <a:t>quả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)</a:t>
                      </a:r>
                    </a:p>
                  </a:txBody>
                  <a:tcPr marL="13926" marR="139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6416">
                <a:tc rowSpan="3"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Bước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2</a:t>
                      </a:r>
                    </a:p>
                  </a:txBody>
                  <a:tcPr marL="13926" marR="139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Ngược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lại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:</a:t>
                      </a:r>
                    </a:p>
                  </a:txBody>
                  <a:tcPr marL="13926" marR="139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64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Bước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2.1</a:t>
                      </a:r>
                    </a:p>
                  </a:txBody>
                  <a:tcPr marL="13926" marR="139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thực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hiện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lệnh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S*</a:t>
                      </a:r>
                    </a:p>
                  </a:txBody>
                  <a:tcPr marL="13926" marR="139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41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Bước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2.2</a:t>
                      </a:r>
                    </a:p>
                  </a:txBody>
                  <a:tcPr marL="13926" marR="139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Gọi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hàm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đệ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quy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(</a:t>
                      </a:r>
                      <a:r>
                        <a:rPr lang="en-US" sz="2600" b="0" i="1" dirty="0" err="1">
                          <a:latin typeface="Times New Roman"/>
                          <a:ea typeface="Times New Roman"/>
                        </a:rPr>
                        <a:t>cho</a:t>
                      </a:r>
                      <a:r>
                        <a:rPr lang="en-US" sz="2600" b="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i="1" dirty="0" err="1">
                          <a:latin typeface="Times New Roman"/>
                          <a:ea typeface="Times New Roman"/>
                        </a:rPr>
                        <a:t>đối</a:t>
                      </a:r>
                      <a:r>
                        <a:rPr lang="en-US" sz="2600" b="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i="1" dirty="0" err="1">
                          <a:latin typeface="Times New Roman"/>
                          <a:ea typeface="Times New Roman"/>
                        </a:rPr>
                        <a:t>tượng</a:t>
                      </a:r>
                      <a:r>
                        <a:rPr lang="en-US" sz="2600" b="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i="1" dirty="0" err="1">
                          <a:latin typeface="Times New Roman"/>
                          <a:ea typeface="Times New Roman"/>
                        </a:rPr>
                        <a:t>thường</a:t>
                      </a:r>
                      <a:r>
                        <a:rPr lang="en-US" sz="2600" b="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i="1" dirty="0" err="1">
                          <a:latin typeface="Times New Roman"/>
                          <a:ea typeface="Times New Roman"/>
                        </a:rPr>
                        <a:t>là</a:t>
                      </a:r>
                      <a:r>
                        <a:rPr lang="en-US" sz="2600" b="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i="1" dirty="0" err="1">
                          <a:latin typeface="Times New Roman"/>
                          <a:ea typeface="Times New Roman"/>
                        </a:rPr>
                        <a:t>nhỏ</a:t>
                      </a:r>
                      <a:r>
                        <a:rPr lang="en-US" sz="2600" b="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i="1" dirty="0" err="1">
                          <a:latin typeface="Times New Roman"/>
                          <a:ea typeface="Times New Roman"/>
                        </a:rPr>
                        <a:t>hơn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)</a:t>
                      </a:r>
                    </a:p>
                  </a:txBody>
                  <a:tcPr marL="13926" marR="139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Title 6"/>
          <p:cNvSpPr>
            <a:spLocks noGrp="1"/>
          </p:cNvSpPr>
          <p:nvPr>
            <p:ph type="title"/>
          </p:nvPr>
        </p:nvSpPr>
        <p:spPr>
          <a:xfrm>
            <a:off x="364984" y="152400"/>
            <a:ext cx="8702816" cy="808038"/>
          </a:xfrm>
        </p:spPr>
        <p:txBody>
          <a:bodyPr>
            <a:normAutofit/>
          </a:bodyPr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tuyến</a:t>
            </a:r>
            <a:r>
              <a:rPr lang="en-US" dirty="0"/>
              <a:t> </a:t>
            </a:r>
            <a:r>
              <a:rPr lang="en-US" dirty="0" err="1"/>
              <a:t>tính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691767"/>
      </p:ext>
    </p:extLst>
  </p:cSld>
  <p:clrMapOvr>
    <a:masterClrMapping/>
  </p:clrMapOvr>
  <p:transition>
    <p:strips dir="r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tuyến</a:t>
            </a:r>
            <a:r>
              <a:rPr lang="en-US" dirty="0"/>
              <a:t> </a:t>
            </a:r>
            <a:r>
              <a:rPr lang="en-US" dirty="0" err="1"/>
              <a:t>tính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305800" cy="45767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giai</a:t>
            </a:r>
            <a:r>
              <a:rPr lang="en-US" dirty="0"/>
              <a:t> </a:t>
            </a:r>
            <a:r>
              <a:rPr lang="en-US" dirty="0" err="1"/>
              <a:t>thừa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n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dùng </a:t>
            </a:r>
            <a:r>
              <a:rPr lang="en-US" dirty="0" err="1"/>
              <a:t>vòng</a:t>
            </a:r>
            <a:r>
              <a:rPr lang="en-US" dirty="0"/>
              <a:t> </a:t>
            </a:r>
            <a:r>
              <a:rPr lang="en-US" dirty="0" err="1"/>
              <a:t>lặp</a:t>
            </a:r>
            <a:endParaRPr lang="en-US" dirty="0"/>
          </a:p>
          <a:p>
            <a:pPr marL="0" indent="0">
              <a:buNone/>
            </a:pPr>
            <a:r>
              <a:rPr lang="en-US" i="1" dirty="0" err="1"/>
              <a:t>int</a:t>
            </a:r>
            <a:r>
              <a:rPr lang="en-US" i="1" dirty="0"/>
              <a:t> </a:t>
            </a:r>
            <a:r>
              <a:rPr lang="en-US" i="1" dirty="0" err="1"/>
              <a:t>TinhGiaiThua</a:t>
            </a:r>
            <a:r>
              <a:rPr lang="en-US" i="1" dirty="0"/>
              <a:t>(</a:t>
            </a:r>
            <a:r>
              <a:rPr lang="en-US" i="1" dirty="0" err="1"/>
              <a:t>int</a:t>
            </a:r>
            <a:r>
              <a:rPr lang="en-US" i="1" dirty="0"/>
              <a:t> n)</a:t>
            </a:r>
          </a:p>
          <a:p>
            <a:pPr marL="0" indent="0">
              <a:buNone/>
            </a:pPr>
            <a:r>
              <a:rPr lang="en-US" i="1" dirty="0"/>
              <a:t>{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r>
              <a:rPr lang="en-US" i="1" dirty="0"/>
              <a:t>	???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r>
              <a:rPr lang="en-US" i="1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0237203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7924800" cy="685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giai</a:t>
            </a:r>
            <a:r>
              <a:rPr lang="en-US" dirty="0"/>
              <a:t> </a:t>
            </a:r>
            <a:r>
              <a:rPr lang="en-US" dirty="0" err="1"/>
              <a:t>thừa</a:t>
            </a:r>
            <a:r>
              <a:rPr lang="en-US" dirty="0"/>
              <a:t> (</a:t>
            </a:r>
            <a:r>
              <a:rPr lang="en-US" dirty="0" err="1"/>
              <a:t>TinhGiaiThuaDQ</a:t>
            </a:r>
            <a:r>
              <a:rPr lang="en-US" dirty="0"/>
              <a:t>)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8695519"/>
              </p:ext>
            </p:extLst>
          </p:nvPr>
        </p:nvGraphicFramePr>
        <p:xfrm>
          <a:off x="685800" y="2412473"/>
          <a:ext cx="6892377" cy="2840310"/>
        </p:xfrm>
        <a:graphic>
          <a:graphicData uri="http://schemas.openxmlformats.org/drawingml/2006/table">
            <a:tbl>
              <a:tblPr/>
              <a:tblGrid>
                <a:gridCol w="12960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96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161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Bước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600" b="0">
                          <a:latin typeface="Times New Roman"/>
                          <a:ea typeface="Times New Roman"/>
                        </a:rPr>
                        <a:t>Nếu n=0 hoặc n=1 thì</a:t>
                      </a: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600" b="0">
                          <a:latin typeface="Times New Roman"/>
                          <a:ea typeface="Times New Roman"/>
                        </a:rPr>
                        <a:t>	trả về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7539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Bước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Ngược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lại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:</a:t>
                      </a: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	</a:t>
                      </a: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trả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về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n*</a:t>
                      </a:r>
                      <a:r>
                        <a:rPr lang="en-US" sz="2600" b="0" dirty="0" err="1">
                          <a:latin typeface="Times New Roman"/>
                          <a:ea typeface="Times New Roman"/>
                        </a:rPr>
                        <a:t>TinhGiaiThuaDQ</a:t>
                      </a:r>
                      <a:r>
                        <a:rPr lang="en-US" sz="2600" b="0" dirty="0">
                          <a:latin typeface="Times New Roman"/>
                          <a:ea typeface="Times New Roman"/>
                        </a:rPr>
                        <a:t> (n-1)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tuyến</a:t>
            </a:r>
            <a:r>
              <a:rPr lang="en-US" dirty="0"/>
              <a:t> </a:t>
            </a:r>
            <a:r>
              <a:rPr lang="en-US" dirty="0" err="1"/>
              <a:t>tính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073720"/>
      </p:ext>
    </p:extLst>
  </p:cSld>
  <p:clrMapOvr>
    <a:masterClrMapping/>
  </p:clrMapOvr>
  <p:transition>
    <p:strips dir="r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7924800" cy="4419600"/>
          </a:xfrm>
        </p:spPr>
        <p:txBody>
          <a:bodyPr>
            <a:normAutofit fontScale="92500" lnSpcReduction="10000"/>
          </a:bodyPr>
          <a:lstStyle/>
          <a:p>
            <a:r>
              <a:rPr lang="en-US" i="1" dirty="0" err="1"/>
              <a:t>Cài</a:t>
            </a:r>
            <a:r>
              <a:rPr lang="en-US" i="1" dirty="0"/>
              <a:t> </a:t>
            </a:r>
            <a:r>
              <a:rPr lang="en-US" i="1" dirty="0" err="1"/>
              <a:t>đặt</a:t>
            </a:r>
            <a:r>
              <a:rPr lang="en-US" i="1" dirty="0"/>
              <a:t>:</a:t>
            </a:r>
          </a:p>
          <a:p>
            <a:pPr>
              <a:buNone/>
            </a:pP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TinhGiaiThuaDQ</a:t>
            </a:r>
            <a:r>
              <a:rPr lang="en-US" dirty="0"/>
              <a:t>(</a:t>
            </a:r>
            <a:r>
              <a:rPr lang="en-US" dirty="0" err="1"/>
              <a:t>int</a:t>
            </a:r>
            <a:r>
              <a:rPr lang="en-US" dirty="0"/>
              <a:t> n)</a:t>
            </a:r>
          </a:p>
          <a:p>
            <a:pPr>
              <a:buNone/>
            </a:pPr>
            <a:r>
              <a:rPr lang="en-US" dirty="0"/>
              <a:t>{</a:t>
            </a:r>
          </a:p>
          <a:p>
            <a:pPr>
              <a:buNone/>
            </a:pPr>
            <a:r>
              <a:rPr lang="en-US" dirty="0"/>
              <a:t>       if (n == 1 || n == 0)</a:t>
            </a:r>
          </a:p>
          <a:p>
            <a:pPr>
              <a:buNone/>
            </a:pPr>
            <a:r>
              <a:rPr lang="en-US" dirty="0"/>
              <a:t>            return 1;</a:t>
            </a:r>
          </a:p>
          <a:p>
            <a:pPr>
              <a:buNone/>
            </a:pPr>
            <a:r>
              <a:rPr lang="en-US" dirty="0"/>
              <a:t>       return n*</a:t>
            </a:r>
            <a:r>
              <a:rPr lang="en-US" dirty="0" err="1"/>
              <a:t>TinhGiaiThuaDQ</a:t>
            </a:r>
            <a:r>
              <a:rPr lang="en-US" dirty="0"/>
              <a:t>(n - 1);</a:t>
            </a:r>
          </a:p>
          <a:p>
            <a:pPr>
              <a:buNone/>
            </a:pPr>
            <a:r>
              <a:rPr lang="en-US" dirty="0"/>
              <a:t>} 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tuyến</a:t>
            </a:r>
            <a:r>
              <a:rPr lang="en-US" dirty="0"/>
              <a:t> </a:t>
            </a:r>
            <a:r>
              <a:rPr lang="en-US" dirty="0" err="1"/>
              <a:t>tính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920907"/>
      </p:ext>
    </p:extLst>
  </p:cSld>
  <p:clrMapOvr>
    <a:masterClrMapping/>
  </p:clrMapOvr>
  <p:transition>
    <p:strips dir="r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419599"/>
          </a:xfrm>
        </p:spPr>
        <p:txBody>
          <a:bodyPr>
            <a:normAutofit/>
          </a:bodyPr>
          <a:lstStyle/>
          <a:p>
            <a:pPr lvl="0"/>
            <a:r>
              <a:rPr lang="en-US" dirty="0" err="1"/>
              <a:t>Gồm</a:t>
            </a:r>
            <a:r>
              <a:rPr lang="en-US" dirty="0"/>
              <a:t> 2 </a:t>
            </a:r>
            <a:r>
              <a:rPr lang="en-US" dirty="0" err="1"/>
              <a:t>pha</a:t>
            </a:r>
            <a:r>
              <a:rPr lang="en-US" dirty="0"/>
              <a:t>:</a:t>
            </a:r>
          </a:p>
          <a:p>
            <a:pPr lvl="1"/>
            <a:r>
              <a:rPr lang="en-US" dirty="0" err="1"/>
              <a:t>Pha</a:t>
            </a:r>
            <a:r>
              <a:rPr lang="en-US" dirty="0"/>
              <a:t> </a:t>
            </a:r>
            <a:r>
              <a:rPr lang="en-US" dirty="0" err="1"/>
              <a:t>tiến</a:t>
            </a:r>
            <a:r>
              <a:rPr lang="en-US" dirty="0"/>
              <a:t> (</a:t>
            </a:r>
            <a:r>
              <a:rPr lang="en-US" i="1" dirty="0"/>
              <a:t>forward</a:t>
            </a:r>
            <a:r>
              <a:rPr lang="en-US" dirty="0"/>
              <a:t>): </a:t>
            </a:r>
            <a:r>
              <a:rPr lang="en-US" dirty="0" err="1"/>
              <a:t>Tiến</a:t>
            </a:r>
            <a:r>
              <a:rPr lang="en-US" dirty="0"/>
              <a:t> </a:t>
            </a:r>
            <a:r>
              <a:rPr lang="en-US" dirty="0" err="1"/>
              <a:t>đến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nhỏ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Pha</a:t>
            </a:r>
            <a:r>
              <a:rPr lang="en-US" dirty="0"/>
              <a:t> </a:t>
            </a:r>
            <a:r>
              <a:rPr lang="en-US" dirty="0" err="1"/>
              <a:t>lùi</a:t>
            </a:r>
            <a:r>
              <a:rPr lang="en-US" dirty="0"/>
              <a:t> (</a:t>
            </a:r>
            <a:r>
              <a:rPr lang="en-US" i="1" dirty="0"/>
              <a:t>backward</a:t>
            </a:r>
            <a:r>
              <a:rPr lang="en-US" dirty="0"/>
              <a:t>):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nhau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07025"/>
      </p:ext>
    </p:extLst>
  </p:cSld>
  <p:clrMapOvr>
    <a:masterClrMapping/>
  </p:clrMapOvr>
  <p:transition>
    <p:strips dir="r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30" name="Group 2"/>
          <p:cNvGrpSpPr>
            <a:grpSpLocks/>
          </p:cNvGrpSpPr>
          <p:nvPr/>
        </p:nvGrpSpPr>
        <p:grpSpPr bwMode="auto">
          <a:xfrm>
            <a:off x="838201" y="228600"/>
            <a:ext cx="7696199" cy="6365870"/>
            <a:chOff x="1104" y="2793"/>
            <a:chExt cx="9874" cy="10189"/>
          </a:xfrm>
        </p:grpSpPr>
        <p:grpSp>
          <p:nvGrpSpPr>
            <p:cNvPr id="48131" name="Group 3"/>
            <p:cNvGrpSpPr>
              <a:grpSpLocks/>
            </p:cNvGrpSpPr>
            <p:nvPr/>
          </p:nvGrpSpPr>
          <p:grpSpPr bwMode="auto">
            <a:xfrm>
              <a:off x="1530" y="2793"/>
              <a:ext cx="2565" cy="1410"/>
              <a:chOff x="1575" y="4215"/>
              <a:chExt cx="2070" cy="1410"/>
            </a:xfrm>
          </p:grpSpPr>
          <p:sp>
            <p:nvSpPr>
              <p:cNvPr id="48132" name="Text Box 4"/>
              <p:cNvSpPr txBox="1">
                <a:spLocks noChangeArrowheads="1"/>
              </p:cNvSpPr>
              <p:nvPr/>
            </p:nvSpPr>
            <p:spPr bwMode="auto">
              <a:xfrm>
                <a:off x="1575" y="4215"/>
                <a:ext cx="2070" cy="70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endParaRPr kumimoji="0" lang="en-US" sz="7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Main( )</a:t>
                </a:r>
                <a:endParaRPr kumimoji="0" lang="en-US" sz="2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133" name="Text Box 5"/>
              <p:cNvSpPr txBox="1">
                <a:spLocks noChangeArrowheads="1"/>
              </p:cNvSpPr>
              <p:nvPr/>
            </p:nvSpPr>
            <p:spPr bwMode="auto">
              <a:xfrm>
                <a:off x="1575" y="4920"/>
                <a:ext cx="2070" cy="70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endParaRPr kumimoji="0" lang="en-US" sz="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Gọi Giai thừa</a:t>
                </a:r>
                <a:endParaRPr kumimoji="0" lang="en-US" sz="2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134" name="Text Box 6"/>
              <p:cNvSpPr txBox="1">
                <a:spLocks noChangeArrowheads="1"/>
              </p:cNvSpPr>
              <p:nvPr/>
            </p:nvSpPr>
            <p:spPr bwMode="auto">
              <a:xfrm>
                <a:off x="2910" y="5040"/>
                <a:ext cx="555" cy="46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5</a:t>
                </a:r>
                <a:endParaRPr kumimoji="0" lang="en-US" sz="2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8135" name="Group 7"/>
            <p:cNvGrpSpPr>
              <a:grpSpLocks/>
            </p:cNvGrpSpPr>
            <p:nvPr/>
          </p:nvGrpSpPr>
          <p:grpSpPr bwMode="auto">
            <a:xfrm>
              <a:off x="2990" y="4687"/>
              <a:ext cx="2505" cy="1410"/>
              <a:chOff x="1575" y="4215"/>
              <a:chExt cx="2070" cy="1410"/>
            </a:xfrm>
          </p:grpSpPr>
          <p:sp>
            <p:nvSpPr>
              <p:cNvPr id="48136" name="Text Box 8"/>
              <p:cNvSpPr txBox="1">
                <a:spLocks noChangeArrowheads="1"/>
              </p:cNvSpPr>
              <p:nvPr/>
            </p:nvSpPr>
            <p:spPr bwMode="auto">
              <a:xfrm>
                <a:off x="1575" y="4215"/>
                <a:ext cx="2070" cy="70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endParaRPr kumimoji="0" lang="en-US" sz="7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Giai</a:t>
                </a:r>
                <a:r>
                  <a:rPr kumimoji="0" lang="en-US" sz="16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 </a:t>
                </a:r>
                <a:r>
                  <a:rPr kumimoji="0" lang="en-US" sz="1600" b="1" i="0" u="none" strike="noStrike" cap="none" normalizeH="0" baseline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Thừa</a:t>
                </a:r>
                <a:r>
                  <a:rPr kumimoji="0" lang="en-US" sz="16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 ( 5 )</a:t>
                </a:r>
                <a:endParaRPr kumimoji="0" lang="en-US" sz="2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137" name="Text Box 9"/>
              <p:cNvSpPr txBox="1">
                <a:spLocks noChangeArrowheads="1"/>
              </p:cNvSpPr>
              <p:nvPr/>
            </p:nvSpPr>
            <p:spPr bwMode="auto">
              <a:xfrm>
                <a:off x="1575" y="4920"/>
                <a:ext cx="2070" cy="70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endParaRPr kumimoji="0" lang="en-US" sz="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Gọi Giai thừa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endParaRPr kumimoji="0" lang="en-US" sz="2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138" name="Text Box 10"/>
              <p:cNvSpPr txBox="1">
                <a:spLocks noChangeArrowheads="1"/>
              </p:cNvSpPr>
              <p:nvPr/>
            </p:nvSpPr>
            <p:spPr bwMode="auto">
              <a:xfrm>
                <a:off x="2910" y="5040"/>
                <a:ext cx="555" cy="46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4</a:t>
                </a:r>
                <a:endParaRPr kumimoji="0" lang="en-US" sz="2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8139" name="Group 11"/>
            <p:cNvGrpSpPr>
              <a:grpSpLocks/>
            </p:cNvGrpSpPr>
            <p:nvPr/>
          </p:nvGrpSpPr>
          <p:grpSpPr bwMode="auto">
            <a:xfrm>
              <a:off x="4488" y="6651"/>
              <a:ext cx="2535" cy="1410"/>
              <a:chOff x="1575" y="4215"/>
              <a:chExt cx="2070" cy="1410"/>
            </a:xfrm>
          </p:grpSpPr>
          <p:sp>
            <p:nvSpPr>
              <p:cNvPr id="48140" name="Text Box 12"/>
              <p:cNvSpPr txBox="1">
                <a:spLocks noChangeArrowheads="1"/>
              </p:cNvSpPr>
              <p:nvPr/>
            </p:nvSpPr>
            <p:spPr bwMode="auto">
              <a:xfrm>
                <a:off x="1575" y="4215"/>
                <a:ext cx="2070" cy="70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endParaRPr kumimoji="0" lang="en-US" sz="7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Giai Thừa ( 4 )</a:t>
                </a:r>
                <a:endParaRPr kumimoji="0" lang="en-US" sz="2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141" name="Text Box 13"/>
              <p:cNvSpPr txBox="1">
                <a:spLocks noChangeArrowheads="1"/>
              </p:cNvSpPr>
              <p:nvPr/>
            </p:nvSpPr>
            <p:spPr bwMode="auto">
              <a:xfrm>
                <a:off x="1575" y="4920"/>
                <a:ext cx="2070" cy="70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endParaRPr kumimoji="0" lang="en-US" sz="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Gọi Giai thừa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endParaRPr kumimoji="0" lang="en-US" sz="2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142" name="Text Box 14"/>
              <p:cNvSpPr txBox="1">
                <a:spLocks noChangeArrowheads="1"/>
              </p:cNvSpPr>
              <p:nvPr/>
            </p:nvSpPr>
            <p:spPr bwMode="auto">
              <a:xfrm>
                <a:off x="2910" y="5040"/>
                <a:ext cx="555" cy="46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3</a:t>
                </a:r>
                <a:endParaRPr kumimoji="0" lang="en-US" sz="2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8143" name="Group 15"/>
            <p:cNvGrpSpPr>
              <a:grpSpLocks/>
            </p:cNvGrpSpPr>
            <p:nvPr/>
          </p:nvGrpSpPr>
          <p:grpSpPr bwMode="auto">
            <a:xfrm>
              <a:off x="5973" y="8563"/>
              <a:ext cx="2505" cy="1410"/>
              <a:chOff x="1575" y="4215"/>
              <a:chExt cx="2070" cy="1410"/>
            </a:xfrm>
          </p:grpSpPr>
          <p:sp>
            <p:nvSpPr>
              <p:cNvPr id="48144" name="Text Box 16"/>
              <p:cNvSpPr txBox="1">
                <a:spLocks noChangeArrowheads="1"/>
              </p:cNvSpPr>
              <p:nvPr/>
            </p:nvSpPr>
            <p:spPr bwMode="auto">
              <a:xfrm>
                <a:off x="1575" y="4215"/>
                <a:ext cx="2070" cy="70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endParaRPr kumimoji="0" lang="en-US" sz="7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Giai Thừa ( 3 )</a:t>
                </a:r>
                <a:endParaRPr kumimoji="0" lang="en-US" sz="2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145" name="Text Box 17"/>
              <p:cNvSpPr txBox="1">
                <a:spLocks noChangeArrowheads="1"/>
              </p:cNvSpPr>
              <p:nvPr/>
            </p:nvSpPr>
            <p:spPr bwMode="auto">
              <a:xfrm>
                <a:off x="1575" y="4920"/>
                <a:ext cx="2070" cy="70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endParaRPr kumimoji="0" lang="en-US" sz="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Gọi Giai thừa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endParaRPr kumimoji="0" lang="en-US" sz="2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146" name="Text Box 18"/>
              <p:cNvSpPr txBox="1">
                <a:spLocks noChangeArrowheads="1"/>
              </p:cNvSpPr>
              <p:nvPr/>
            </p:nvSpPr>
            <p:spPr bwMode="auto">
              <a:xfrm>
                <a:off x="2910" y="5040"/>
                <a:ext cx="555" cy="46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2</a:t>
                </a:r>
                <a:endParaRPr kumimoji="0" lang="en-US" sz="2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8147" name="Group 19"/>
            <p:cNvGrpSpPr>
              <a:grpSpLocks/>
            </p:cNvGrpSpPr>
            <p:nvPr/>
          </p:nvGrpSpPr>
          <p:grpSpPr bwMode="auto">
            <a:xfrm>
              <a:off x="7376" y="10512"/>
              <a:ext cx="2505" cy="1410"/>
              <a:chOff x="1575" y="4215"/>
              <a:chExt cx="2070" cy="1410"/>
            </a:xfrm>
          </p:grpSpPr>
          <p:sp>
            <p:nvSpPr>
              <p:cNvPr id="48148" name="Text Box 20"/>
              <p:cNvSpPr txBox="1">
                <a:spLocks noChangeArrowheads="1"/>
              </p:cNvSpPr>
              <p:nvPr/>
            </p:nvSpPr>
            <p:spPr bwMode="auto">
              <a:xfrm>
                <a:off x="1575" y="4215"/>
                <a:ext cx="2070" cy="70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endParaRPr kumimoji="0" lang="en-US" sz="7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Giai Thừa ( 2 )</a:t>
                </a:r>
                <a:endParaRPr kumimoji="0" lang="en-US" sz="2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149" name="Text Box 21"/>
              <p:cNvSpPr txBox="1">
                <a:spLocks noChangeArrowheads="1"/>
              </p:cNvSpPr>
              <p:nvPr/>
            </p:nvSpPr>
            <p:spPr bwMode="auto">
              <a:xfrm>
                <a:off x="1575" y="4920"/>
                <a:ext cx="2070" cy="70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endParaRPr kumimoji="0" lang="en-US" sz="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Gọi Giai thừa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endParaRPr kumimoji="0" lang="en-US" sz="2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150" name="Text Box 22"/>
              <p:cNvSpPr txBox="1">
                <a:spLocks noChangeArrowheads="1"/>
              </p:cNvSpPr>
              <p:nvPr/>
            </p:nvSpPr>
            <p:spPr bwMode="auto">
              <a:xfrm>
                <a:off x="2910" y="5040"/>
                <a:ext cx="555" cy="46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1</a:t>
                </a:r>
                <a:endParaRPr kumimoji="0" lang="en-US" sz="2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8151" name="Text Box 23"/>
            <p:cNvSpPr txBox="1">
              <a:spLocks noChangeArrowheads="1"/>
            </p:cNvSpPr>
            <p:nvPr/>
          </p:nvSpPr>
          <p:spPr bwMode="auto">
            <a:xfrm>
              <a:off x="9663" y="12328"/>
              <a:ext cx="1315" cy="6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en-US" sz="2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1! = 1</a:t>
              </a:r>
              <a:endParaRPr kumimoji="0" lang="en-US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48152" name="AutoShape 24"/>
            <p:cNvCxnSpPr>
              <a:cxnSpLocks noChangeShapeType="1"/>
            </p:cNvCxnSpPr>
            <p:nvPr/>
          </p:nvCxnSpPr>
          <p:spPr bwMode="auto">
            <a:xfrm>
              <a:off x="4095" y="3856"/>
              <a:ext cx="511" cy="83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48153" name="AutoShape 25"/>
            <p:cNvCxnSpPr>
              <a:cxnSpLocks noChangeShapeType="1"/>
            </p:cNvCxnSpPr>
            <p:nvPr/>
          </p:nvCxnSpPr>
          <p:spPr bwMode="auto">
            <a:xfrm>
              <a:off x="5500" y="5877"/>
              <a:ext cx="511" cy="83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48154" name="AutoShape 26"/>
            <p:cNvCxnSpPr>
              <a:cxnSpLocks noChangeShapeType="1"/>
            </p:cNvCxnSpPr>
            <p:nvPr/>
          </p:nvCxnSpPr>
          <p:spPr bwMode="auto">
            <a:xfrm>
              <a:off x="7040" y="7731"/>
              <a:ext cx="511" cy="83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48155" name="AutoShape 27"/>
            <p:cNvCxnSpPr>
              <a:cxnSpLocks noChangeShapeType="1"/>
            </p:cNvCxnSpPr>
            <p:nvPr/>
          </p:nvCxnSpPr>
          <p:spPr bwMode="auto">
            <a:xfrm>
              <a:off x="8481" y="9681"/>
              <a:ext cx="511" cy="83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48156" name="AutoShape 28"/>
            <p:cNvCxnSpPr>
              <a:cxnSpLocks noChangeShapeType="1"/>
            </p:cNvCxnSpPr>
            <p:nvPr/>
          </p:nvCxnSpPr>
          <p:spPr bwMode="auto">
            <a:xfrm>
              <a:off x="9881" y="11497"/>
              <a:ext cx="511" cy="83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48157" name="Text Box 29"/>
            <p:cNvSpPr txBox="1">
              <a:spLocks noChangeArrowheads="1"/>
            </p:cNvSpPr>
            <p:nvPr/>
          </p:nvSpPr>
          <p:spPr bwMode="auto">
            <a:xfrm>
              <a:off x="4317" y="3970"/>
              <a:ext cx="789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n=5</a:t>
              </a:r>
              <a:endParaRPr kumimoji="0" lang="en-US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158" name="Text Box 30"/>
            <p:cNvSpPr txBox="1">
              <a:spLocks noChangeArrowheads="1"/>
            </p:cNvSpPr>
            <p:nvPr/>
          </p:nvSpPr>
          <p:spPr bwMode="auto">
            <a:xfrm>
              <a:off x="5660" y="5977"/>
              <a:ext cx="789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n=4</a:t>
              </a:r>
              <a:endParaRPr kumimoji="0" lang="en-US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159" name="Text Box 31"/>
            <p:cNvSpPr txBox="1">
              <a:spLocks noChangeArrowheads="1"/>
            </p:cNvSpPr>
            <p:nvPr/>
          </p:nvSpPr>
          <p:spPr bwMode="auto">
            <a:xfrm>
              <a:off x="7224" y="7850"/>
              <a:ext cx="789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n=3</a:t>
              </a:r>
              <a:endParaRPr kumimoji="0" lang="en-US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160" name="Text Box 32"/>
            <p:cNvSpPr txBox="1">
              <a:spLocks noChangeArrowheads="1"/>
            </p:cNvSpPr>
            <p:nvPr/>
          </p:nvSpPr>
          <p:spPr bwMode="auto">
            <a:xfrm>
              <a:off x="8724" y="9852"/>
              <a:ext cx="789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n=2</a:t>
              </a:r>
              <a:endParaRPr kumimoji="0" lang="en-US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161" name="Text Box 33"/>
            <p:cNvSpPr txBox="1">
              <a:spLocks noChangeArrowheads="1"/>
            </p:cNvSpPr>
            <p:nvPr/>
          </p:nvSpPr>
          <p:spPr bwMode="auto">
            <a:xfrm>
              <a:off x="10095" y="11611"/>
              <a:ext cx="789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n=1</a:t>
              </a:r>
              <a:endParaRPr kumimoji="0" lang="en-US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48162" name="AutoShape 34"/>
            <p:cNvCxnSpPr>
              <a:cxnSpLocks noChangeShapeType="1"/>
            </p:cNvCxnSpPr>
            <p:nvPr/>
          </p:nvCxnSpPr>
          <p:spPr bwMode="auto">
            <a:xfrm flipH="1" flipV="1">
              <a:off x="8135" y="11922"/>
              <a:ext cx="1528" cy="76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48163" name="AutoShape 35"/>
            <p:cNvCxnSpPr>
              <a:cxnSpLocks noChangeShapeType="1"/>
            </p:cNvCxnSpPr>
            <p:nvPr/>
          </p:nvCxnSpPr>
          <p:spPr bwMode="auto">
            <a:xfrm flipH="1" flipV="1">
              <a:off x="6061" y="9972"/>
              <a:ext cx="1315" cy="99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48164" name="AutoShape 36"/>
            <p:cNvCxnSpPr>
              <a:cxnSpLocks noChangeShapeType="1"/>
            </p:cNvCxnSpPr>
            <p:nvPr/>
          </p:nvCxnSpPr>
          <p:spPr bwMode="auto">
            <a:xfrm flipH="1" flipV="1">
              <a:off x="4651" y="8023"/>
              <a:ext cx="1315" cy="99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48165" name="AutoShape 37"/>
            <p:cNvCxnSpPr>
              <a:cxnSpLocks noChangeShapeType="1"/>
            </p:cNvCxnSpPr>
            <p:nvPr/>
          </p:nvCxnSpPr>
          <p:spPr bwMode="auto">
            <a:xfrm flipH="1" flipV="1">
              <a:off x="3158" y="6078"/>
              <a:ext cx="1315" cy="99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48166" name="AutoShape 38"/>
            <p:cNvCxnSpPr>
              <a:cxnSpLocks noChangeShapeType="1"/>
            </p:cNvCxnSpPr>
            <p:nvPr/>
          </p:nvCxnSpPr>
          <p:spPr bwMode="auto">
            <a:xfrm flipH="1" flipV="1">
              <a:off x="1672" y="4184"/>
              <a:ext cx="1315" cy="99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48167" name="Text Box 39"/>
            <p:cNvSpPr txBox="1">
              <a:spLocks noChangeArrowheads="1"/>
            </p:cNvSpPr>
            <p:nvPr/>
          </p:nvSpPr>
          <p:spPr bwMode="auto">
            <a:xfrm>
              <a:off x="1104" y="4630"/>
              <a:ext cx="1571" cy="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kq=120</a:t>
              </a:r>
              <a:endParaRPr kumimoji="0" lang="en-US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168" name="Text Box 40"/>
            <p:cNvSpPr txBox="1">
              <a:spLocks noChangeArrowheads="1"/>
            </p:cNvSpPr>
            <p:nvPr/>
          </p:nvSpPr>
          <p:spPr bwMode="auto">
            <a:xfrm>
              <a:off x="2637" y="6474"/>
              <a:ext cx="1571" cy="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kq=24</a:t>
              </a:r>
              <a:endParaRPr kumimoji="0" lang="en-US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169" name="Text Box 41"/>
            <p:cNvSpPr txBox="1">
              <a:spLocks noChangeArrowheads="1"/>
            </p:cNvSpPr>
            <p:nvPr/>
          </p:nvSpPr>
          <p:spPr bwMode="auto">
            <a:xfrm>
              <a:off x="4127" y="8438"/>
              <a:ext cx="1571" cy="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kq=6</a:t>
              </a:r>
              <a:endParaRPr kumimoji="0" lang="en-US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170" name="Text Box 42"/>
            <p:cNvSpPr txBox="1">
              <a:spLocks noChangeArrowheads="1"/>
            </p:cNvSpPr>
            <p:nvPr/>
          </p:nvSpPr>
          <p:spPr bwMode="auto">
            <a:xfrm>
              <a:off x="5660" y="10380"/>
              <a:ext cx="1571" cy="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kq=2</a:t>
              </a:r>
              <a:endParaRPr kumimoji="0" lang="en-US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171" name="Text Box 43"/>
            <p:cNvSpPr txBox="1">
              <a:spLocks noChangeArrowheads="1"/>
            </p:cNvSpPr>
            <p:nvPr/>
          </p:nvSpPr>
          <p:spPr bwMode="auto">
            <a:xfrm>
              <a:off x="7784" y="12195"/>
              <a:ext cx="1571" cy="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kq=1</a:t>
              </a:r>
              <a:endParaRPr kumimoji="0" lang="en-US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7105215"/>
      </p:ext>
    </p:extLst>
  </p:cSld>
  <p:clrMapOvr>
    <a:masterClrMapping/>
  </p:clrMapOvr>
  <p:transition>
    <p:strips dir="r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Nội</a:t>
            </a:r>
            <a:r>
              <a:rPr lang="en-GB" dirty="0"/>
              <a:t> dung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26232"/>
            <a:ext cx="7886700" cy="5079368"/>
          </a:xfrm>
        </p:spPr>
        <p:txBody>
          <a:bodyPr>
            <a:normAutofit/>
          </a:bodyPr>
          <a:lstStyle/>
          <a:p>
            <a:r>
              <a:rPr lang="en-US" dirty="0" err="1"/>
              <a:t>Giới</a:t>
            </a:r>
            <a:r>
              <a:rPr lang="en-US" dirty="0"/>
              <a:t> </a:t>
            </a:r>
            <a:r>
              <a:rPr lang="en-US" dirty="0" err="1"/>
              <a:t>thiệu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endParaRPr lang="en-US" dirty="0"/>
          </a:p>
          <a:p>
            <a:r>
              <a:rPr lang="en-US" dirty="0" err="1"/>
              <a:t>Xây</a:t>
            </a:r>
            <a:r>
              <a:rPr lang="en-US" dirty="0"/>
              <a:t> </a:t>
            </a:r>
            <a:r>
              <a:rPr lang="en-US" dirty="0" err="1"/>
              <a:t>dựng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endParaRPr lang="en-US" dirty="0"/>
          </a:p>
          <a:p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loại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dạng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endParaRPr lang="en-US" dirty="0"/>
          </a:p>
          <a:p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endParaRPr lang="en-US" dirty="0"/>
          </a:p>
          <a:p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pháp</a:t>
            </a:r>
            <a:r>
              <a:rPr lang="en-US" dirty="0"/>
              <a:t> </a:t>
            </a:r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/>
              <a:t>thế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endParaRPr lang="en-US" dirty="0"/>
          </a:p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7921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7924800" cy="4419600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en-US" sz="3100" dirty="0" err="1"/>
              <a:t>Viết</a:t>
            </a:r>
            <a:r>
              <a:rPr lang="en-US" sz="3100" dirty="0"/>
              <a:t> </a:t>
            </a:r>
            <a:r>
              <a:rPr lang="en-US" sz="3100" dirty="0" err="1"/>
              <a:t>hàm</a:t>
            </a:r>
            <a:r>
              <a:rPr lang="en-US" sz="3100" dirty="0"/>
              <a:t> </a:t>
            </a:r>
            <a:r>
              <a:rPr lang="en-US" sz="3100" dirty="0" err="1"/>
              <a:t>tìm</a:t>
            </a:r>
            <a:r>
              <a:rPr lang="en-US" sz="3100" dirty="0"/>
              <a:t> </a:t>
            </a:r>
            <a:r>
              <a:rPr lang="en-US" sz="3100" dirty="0" err="1"/>
              <a:t>ước</a:t>
            </a:r>
            <a:r>
              <a:rPr lang="en-US" sz="3100" dirty="0"/>
              <a:t> </a:t>
            </a:r>
            <a:r>
              <a:rPr lang="en-US" sz="3100" dirty="0" err="1"/>
              <a:t>số</a:t>
            </a:r>
            <a:r>
              <a:rPr lang="en-US" sz="3100" dirty="0"/>
              <a:t> </a:t>
            </a:r>
            <a:r>
              <a:rPr lang="en-US" sz="3100" dirty="0" err="1"/>
              <a:t>chung</a:t>
            </a:r>
            <a:r>
              <a:rPr lang="en-US" sz="3100" dirty="0"/>
              <a:t> </a:t>
            </a:r>
            <a:r>
              <a:rPr lang="en-US" sz="3100" dirty="0" err="1"/>
              <a:t>lớn</a:t>
            </a:r>
            <a:r>
              <a:rPr lang="en-US" sz="3100" dirty="0"/>
              <a:t> </a:t>
            </a:r>
            <a:r>
              <a:rPr lang="en-US" sz="3100" dirty="0" err="1"/>
              <a:t>nhất</a:t>
            </a:r>
            <a:r>
              <a:rPr lang="en-US" sz="3100" dirty="0"/>
              <a:t> </a:t>
            </a:r>
            <a:r>
              <a:rPr lang="en-US" sz="3100" dirty="0" err="1"/>
              <a:t>của</a:t>
            </a:r>
            <a:r>
              <a:rPr lang="en-US" sz="3100" dirty="0"/>
              <a:t> 2 </a:t>
            </a:r>
            <a:r>
              <a:rPr lang="en-US" sz="3100" dirty="0" err="1"/>
              <a:t>số</a:t>
            </a:r>
            <a:r>
              <a:rPr lang="en-US" sz="3100" dirty="0"/>
              <a:t> </a:t>
            </a:r>
            <a:r>
              <a:rPr lang="en-US" sz="3100" dirty="0" err="1"/>
              <a:t>nguyên</a:t>
            </a:r>
            <a:r>
              <a:rPr lang="en-US" sz="3100" dirty="0"/>
              <a:t> </a:t>
            </a:r>
            <a:r>
              <a:rPr lang="en-US" sz="3100" dirty="0" err="1"/>
              <a:t>dương</a:t>
            </a:r>
            <a:r>
              <a:rPr lang="en-US" sz="3100" dirty="0"/>
              <a:t> m </a:t>
            </a:r>
            <a:r>
              <a:rPr lang="en-US" sz="3100" dirty="0" err="1"/>
              <a:t>và</a:t>
            </a:r>
            <a:r>
              <a:rPr lang="en-US" sz="3100" dirty="0"/>
              <a:t> n </a:t>
            </a:r>
            <a:r>
              <a:rPr lang="en-US" sz="3100" dirty="0" err="1"/>
              <a:t>bằng</a:t>
            </a:r>
            <a:r>
              <a:rPr lang="en-US" sz="3100" dirty="0"/>
              <a:t> </a:t>
            </a:r>
            <a:r>
              <a:rPr lang="en-US" sz="3100" dirty="0" err="1"/>
              <a:t>cách</a:t>
            </a:r>
            <a:r>
              <a:rPr lang="en-US" sz="3100" dirty="0"/>
              <a:t> </a:t>
            </a:r>
            <a:r>
              <a:rPr lang="en-US" sz="3100" dirty="0" err="1"/>
              <a:t>sử</a:t>
            </a:r>
            <a:r>
              <a:rPr lang="en-US" sz="3100" dirty="0"/>
              <a:t> </a:t>
            </a:r>
            <a:r>
              <a:rPr lang="en-US" sz="3100" dirty="0" err="1"/>
              <a:t>dụng</a:t>
            </a:r>
            <a:r>
              <a:rPr lang="en-US" sz="3100" dirty="0"/>
              <a:t> </a:t>
            </a:r>
            <a:r>
              <a:rPr lang="en-US" sz="3100" dirty="0" err="1"/>
              <a:t>vòng</a:t>
            </a:r>
            <a:r>
              <a:rPr lang="en-US" sz="3100" dirty="0"/>
              <a:t> </a:t>
            </a:r>
            <a:r>
              <a:rPr lang="en-US" sz="3100" dirty="0" err="1"/>
              <a:t>lặp</a:t>
            </a:r>
            <a:endParaRPr lang="en-US" sz="3100" dirty="0"/>
          </a:p>
          <a:p>
            <a:pPr marL="0" indent="0">
              <a:buNone/>
            </a:pPr>
            <a:r>
              <a:rPr lang="en-US" i="1" dirty="0" err="1"/>
              <a:t>int</a:t>
            </a:r>
            <a:r>
              <a:rPr lang="en-US" i="1" dirty="0"/>
              <a:t> USCLN (</a:t>
            </a:r>
            <a:r>
              <a:rPr lang="en-US" i="1" dirty="0" err="1"/>
              <a:t>int</a:t>
            </a:r>
            <a:r>
              <a:rPr lang="en-US" i="1" dirty="0"/>
              <a:t> m, </a:t>
            </a:r>
            <a:r>
              <a:rPr lang="en-US" i="1" dirty="0" err="1"/>
              <a:t>int</a:t>
            </a:r>
            <a:r>
              <a:rPr lang="en-US" i="1" dirty="0"/>
              <a:t> n)</a:t>
            </a:r>
          </a:p>
          <a:p>
            <a:pPr marL="0" indent="0">
              <a:buNone/>
            </a:pPr>
            <a:r>
              <a:rPr lang="en-US" i="1" dirty="0"/>
              <a:t>{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r>
              <a:rPr lang="en-US" i="1" dirty="0"/>
              <a:t>	???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r>
              <a:rPr lang="en-US" i="1" dirty="0"/>
              <a:t>}	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tuyến</a:t>
            </a:r>
            <a:r>
              <a:rPr lang="en-US" dirty="0"/>
              <a:t> </a:t>
            </a:r>
            <a:r>
              <a:rPr lang="en-US" dirty="0" err="1"/>
              <a:t>tính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310167"/>
      </p:ext>
    </p:extLst>
  </p:cSld>
  <p:clrMapOvr>
    <a:masterClrMapping/>
  </p:clrMapOvr>
  <p:transition>
    <p:strips dir="r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8305800" cy="914400"/>
          </a:xfrm>
        </p:spPr>
        <p:txBody>
          <a:bodyPr>
            <a:normAutofit/>
          </a:bodyPr>
          <a:lstStyle/>
          <a:p>
            <a:r>
              <a:rPr lang="en-US" dirty="0" err="1"/>
              <a:t>Uớc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chung</a:t>
            </a:r>
            <a:r>
              <a:rPr lang="en-US" dirty="0"/>
              <a:t> </a:t>
            </a:r>
            <a:r>
              <a:rPr lang="en-US" dirty="0" err="1"/>
              <a:t>lớn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2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dựa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Euclide</a:t>
            </a:r>
            <a:r>
              <a:rPr lang="en-US" dirty="0"/>
              <a:t>: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443902"/>
              </p:ext>
            </p:extLst>
          </p:nvPr>
        </p:nvGraphicFramePr>
        <p:xfrm>
          <a:off x="914400" y="2499360"/>
          <a:ext cx="7848600" cy="4068572"/>
        </p:xfrm>
        <a:graphic>
          <a:graphicData uri="http://schemas.openxmlformats.org/drawingml/2006/table">
            <a:tbl>
              <a:tblPr/>
              <a:tblGrid>
                <a:gridCol w="172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26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161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Bước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1: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Nếu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n=0 || m=0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thì</a:t>
                      </a:r>
                      <a:endParaRPr lang="en-US" sz="28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algn="just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	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trả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về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n+m</a:t>
                      </a:r>
                      <a:endParaRPr lang="en-US" sz="28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7539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Bước 2: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Ngược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lại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:</a:t>
                      </a:r>
                    </a:p>
                    <a:p>
                      <a:pPr marL="0" marR="0" algn="just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	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Nếu</a:t>
                      </a:r>
                      <a:r>
                        <a:rPr lang="en-US" sz="2800" b="1" kern="1200" baseline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n&gt;m </a:t>
                      </a:r>
                      <a:r>
                        <a:rPr lang="en-US" sz="2800" b="1" kern="1200" baseline="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thì</a:t>
                      </a:r>
                      <a:r>
                        <a:rPr lang="en-US" sz="2800" b="1" kern="1200" baseline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n = n mod m</a:t>
                      </a:r>
                    </a:p>
                    <a:p>
                      <a:pPr marL="0" marR="0" algn="just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b="1" kern="1200" baseline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          </a:t>
                      </a:r>
                      <a:r>
                        <a:rPr lang="en-US" sz="2800" b="1" kern="1200" baseline="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Ngược</a:t>
                      </a:r>
                      <a:r>
                        <a:rPr lang="en-US" sz="2800" b="1" kern="1200" baseline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</a:t>
                      </a:r>
                      <a:r>
                        <a:rPr lang="en-US" sz="2800" b="1" kern="1200" baseline="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lại</a:t>
                      </a:r>
                      <a:r>
                        <a:rPr lang="en-US" sz="2800" b="1" kern="1200" baseline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</a:t>
                      </a:r>
                      <a:r>
                        <a:rPr lang="en-US" sz="2800" b="1" kern="1200" baseline="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thì</a:t>
                      </a:r>
                      <a:r>
                        <a:rPr lang="en-US" sz="2800" b="1" kern="1200" baseline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m = m mod n</a:t>
                      </a:r>
                    </a:p>
                    <a:p>
                      <a:pPr marL="0" marR="0" algn="just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         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trả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về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USCLN(n, m)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tuyến</a:t>
            </a:r>
            <a:r>
              <a:rPr lang="en-US" dirty="0"/>
              <a:t> </a:t>
            </a:r>
            <a:r>
              <a:rPr lang="en-US" dirty="0" err="1"/>
              <a:t>tính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8271594"/>
      </p:ext>
    </p:extLst>
  </p:cSld>
  <p:clrMapOvr>
    <a:masterClrMapping/>
  </p:clrMapOvr>
  <p:transition>
    <p:strips dir="r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7924800" cy="5486400"/>
          </a:xfrm>
        </p:spPr>
        <p:txBody>
          <a:bodyPr>
            <a:normAutofit fontScale="77500" lnSpcReduction="20000"/>
          </a:bodyPr>
          <a:lstStyle/>
          <a:p>
            <a:r>
              <a:rPr lang="en-US" i="1" dirty="0" err="1"/>
              <a:t>Cài</a:t>
            </a:r>
            <a:r>
              <a:rPr lang="en-US" i="1" dirty="0"/>
              <a:t> </a:t>
            </a:r>
            <a:r>
              <a:rPr lang="en-US" i="1" dirty="0" err="1"/>
              <a:t>đặt</a:t>
            </a:r>
            <a:r>
              <a:rPr lang="en-US" i="1" dirty="0"/>
              <a:t>:</a:t>
            </a:r>
          </a:p>
          <a:p>
            <a:pPr>
              <a:buNone/>
            </a:pPr>
            <a:r>
              <a:rPr lang="en-US" dirty="0" err="1"/>
              <a:t>int</a:t>
            </a:r>
            <a:r>
              <a:rPr lang="en-US" dirty="0"/>
              <a:t> USCLN(</a:t>
            </a:r>
            <a:r>
              <a:rPr lang="en-US" dirty="0" err="1"/>
              <a:t>int</a:t>
            </a:r>
            <a:r>
              <a:rPr lang="en-US" dirty="0"/>
              <a:t> m, </a:t>
            </a:r>
            <a:r>
              <a:rPr lang="en-US" dirty="0" err="1"/>
              <a:t>int</a:t>
            </a:r>
            <a:r>
              <a:rPr lang="en-US" dirty="0"/>
              <a:t> n)</a:t>
            </a:r>
          </a:p>
          <a:p>
            <a:pPr>
              <a:buNone/>
            </a:pPr>
            <a:r>
              <a:rPr lang="en-US" dirty="0"/>
              <a:t>{</a:t>
            </a:r>
          </a:p>
          <a:p>
            <a:pPr>
              <a:buNone/>
            </a:pPr>
            <a:r>
              <a:rPr lang="en-US" dirty="0"/>
              <a:t>      if (n == 0|| m==0)</a:t>
            </a:r>
          </a:p>
          <a:p>
            <a:pPr>
              <a:buNone/>
            </a:pPr>
            <a:r>
              <a:rPr lang="en-US" dirty="0"/>
              <a:t>            return </a:t>
            </a:r>
            <a:r>
              <a:rPr lang="en-US" dirty="0" err="1"/>
              <a:t>m+n</a:t>
            </a:r>
            <a:r>
              <a:rPr lang="en-US" dirty="0"/>
              <a:t>;</a:t>
            </a:r>
          </a:p>
          <a:p>
            <a:pPr>
              <a:buNone/>
            </a:pPr>
            <a:r>
              <a:rPr lang="en-US" dirty="0"/>
              <a:t>      if(n&gt;m)</a:t>
            </a:r>
          </a:p>
          <a:p>
            <a:pPr>
              <a:buNone/>
            </a:pPr>
            <a:r>
              <a:rPr lang="en-US" dirty="0"/>
              <a:t>		n%=m;</a:t>
            </a:r>
          </a:p>
          <a:p>
            <a:pPr>
              <a:buNone/>
            </a:pPr>
            <a:r>
              <a:rPr lang="en-US" dirty="0"/>
              <a:t>	  else</a:t>
            </a:r>
          </a:p>
          <a:p>
            <a:pPr>
              <a:buNone/>
            </a:pPr>
            <a:r>
              <a:rPr lang="en-US" dirty="0"/>
              <a:t>		m%=n;</a:t>
            </a:r>
          </a:p>
          <a:p>
            <a:pPr>
              <a:buNone/>
            </a:pPr>
            <a:r>
              <a:rPr lang="en-US" dirty="0"/>
              <a:t>	   return USCLN(n, m);</a:t>
            </a:r>
          </a:p>
          <a:p>
            <a:pPr>
              <a:buNone/>
            </a:pPr>
            <a:r>
              <a:rPr lang="en-US" dirty="0"/>
              <a:t>}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tuyến</a:t>
            </a:r>
            <a:r>
              <a:rPr lang="en-US" dirty="0"/>
              <a:t> </a:t>
            </a:r>
            <a:r>
              <a:rPr lang="en-US" dirty="0" err="1"/>
              <a:t>tính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460121"/>
      </p:ext>
    </p:extLst>
  </p:cSld>
  <p:clrMapOvr>
    <a:masterClrMapping/>
  </p:clrMapOvr>
  <p:transition>
    <p:strips dir="r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tuyến</a:t>
            </a:r>
            <a:r>
              <a:rPr lang="en-US" dirty="0"/>
              <a:t> </a:t>
            </a:r>
            <a:r>
              <a:rPr lang="en-US" dirty="0" err="1"/>
              <a:t>tính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en-US" sz="3000" dirty="0" err="1"/>
              <a:t>Viết</a:t>
            </a:r>
            <a:r>
              <a:rPr lang="en-US" sz="3000" dirty="0"/>
              <a:t> </a:t>
            </a:r>
            <a:r>
              <a:rPr lang="en-US" sz="3000" dirty="0" err="1"/>
              <a:t>hàm</a:t>
            </a:r>
            <a:r>
              <a:rPr lang="en-US" sz="3000" dirty="0"/>
              <a:t> </a:t>
            </a:r>
            <a:r>
              <a:rPr lang="en-US" sz="3000" dirty="0" err="1"/>
              <a:t>xuất</a:t>
            </a:r>
            <a:r>
              <a:rPr lang="en-US" sz="3000" dirty="0"/>
              <a:t> </a:t>
            </a:r>
            <a:r>
              <a:rPr lang="en-US" sz="3000" dirty="0" err="1"/>
              <a:t>các</a:t>
            </a:r>
            <a:r>
              <a:rPr lang="en-US" sz="3000" dirty="0"/>
              <a:t> </a:t>
            </a:r>
            <a:r>
              <a:rPr lang="en-US" sz="3000" dirty="0" err="1"/>
              <a:t>phần</a:t>
            </a:r>
            <a:r>
              <a:rPr lang="en-US" sz="3000" dirty="0"/>
              <a:t> </a:t>
            </a:r>
            <a:r>
              <a:rPr lang="en-US" sz="3000" dirty="0" err="1"/>
              <a:t>tử</a:t>
            </a:r>
            <a:r>
              <a:rPr lang="en-US" sz="3000" dirty="0"/>
              <a:t> </a:t>
            </a:r>
            <a:r>
              <a:rPr lang="en-US" sz="3000" dirty="0" err="1"/>
              <a:t>lẻ</a:t>
            </a:r>
            <a:r>
              <a:rPr lang="en-US" sz="3000" dirty="0"/>
              <a:t> </a:t>
            </a:r>
            <a:r>
              <a:rPr lang="en-US" sz="3000" dirty="0" err="1"/>
              <a:t>trong</a:t>
            </a:r>
            <a:r>
              <a:rPr lang="en-US" sz="3000" dirty="0"/>
              <a:t> </a:t>
            </a:r>
            <a:r>
              <a:rPr lang="en-US" sz="3000" dirty="0" err="1"/>
              <a:t>mảng</a:t>
            </a:r>
            <a:r>
              <a:rPr lang="en-US" sz="3000" dirty="0"/>
              <a:t> </a:t>
            </a:r>
            <a:r>
              <a:rPr lang="en-US" sz="3000" dirty="0" err="1"/>
              <a:t>một</a:t>
            </a:r>
            <a:r>
              <a:rPr lang="en-US" sz="3000" dirty="0"/>
              <a:t> </a:t>
            </a:r>
            <a:r>
              <a:rPr lang="en-US" sz="3000" dirty="0" err="1"/>
              <a:t>chiều</a:t>
            </a:r>
            <a:r>
              <a:rPr lang="en-US" sz="3000" dirty="0"/>
              <a:t> </a:t>
            </a:r>
            <a:r>
              <a:rPr lang="en-US" sz="3000" dirty="0" err="1"/>
              <a:t>số</a:t>
            </a:r>
            <a:r>
              <a:rPr lang="en-US" sz="3000" dirty="0"/>
              <a:t> </a:t>
            </a:r>
            <a:r>
              <a:rPr lang="en-US" sz="3000" dirty="0" err="1"/>
              <a:t>nguyên</a:t>
            </a:r>
            <a:r>
              <a:rPr lang="en-US" sz="3000" dirty="0"/>
              <a:t> </a:t>
            </a:r>
            <a:r>
              <a:rPr lang="en-US" sz="3000" dirty="0" err="1"/>
              <a:t>bằng</a:t>
            </a:r>
            <a:r>
              <a:rPr lang="en-US" sz="3000" dirty="0"/>
              <a:t> </a:t>
            </a:r>
            <a:r>
              <a:rPr lang="en-US" sz="3000" dirty="0" err="1"/>
              <a:t>cách</a:t>
            </a:r>
            <a:r>
              <a:rPr lang="en-US" sz="3000" dirty="0"/>
              <a:t> </a:t>
            </a:r>
            <a:r>
              <a:rPr lang="en-US" sz="3000" dirty="0" err="1"/>
              <a:t>sử</a:t>
            </a:r>
            <a:r>
              <a:rPr lang="en-US" sz="3000" dirty="0"/>
              <a:t> </a:t>
            </a:r>
            <a:r>
              <a:rPr lang="en-US" sz="3000" dirty="0" err="1"/>
              <a:t>dụng</a:t>
            </a:r>
            <a:r>
              <a:rPr lang="en-US" sz="3000" dirty="0"/>
              <a:t> </a:t>
            </a:r>
            <a:r>
              <a:rPr lang="en-US" sz="3000" dirty="0" err="1"/>
              <a:t>vòng</a:t>
            </a:r>
            <a:r>
              <a:rPr lang="en-US" sz="3000" dirty="0"/>
              <a:t> </a:t>
            </a:r>
            <a:r>
              <a:rPr lang="en-US" sz="3000" dirty="0" err="1"/>
              <a:t>lặp</a:t>
            </a:r>
            <a:endParaRPr lang="en-US" dirty="0"/>
          </a:p>
          <a:p>
            <a:pPr marL="0" indent="0">
              <a:buNone/>
            </a:pPr>
            <a:r>
              <a:rPr lang="en-US" i="1" dirty="0"/>
              <a:t>void </a:t>
            </a:r>
            <a:r>
              <a:rPr lang="en-US" i="1" dirty="0" err="1"/>
              <a:t>XuatLe</a:t>
            </a:r>
            <a:r>
              <a:rPr lang="en-US" i="1" dirty="0"/>
              <a:t> (</a:t>
            </a:r>
            <a:r>
              <a:rPr lang="en-US" i="1" dirty="0" err="1"/>
              <a:t>int</a:t>
            </a:r>
            <a:r>
              <a:rPr lang="en-US" i="1" dirty="0"/>
              <a:t> []a, </a:t>
            </a:r>
            <a:r>
              <a:rPr lang="en-US" i="1" dirty="0" err="1"/>
              <a:t>int</a:t>
            </a:r>
            <a:r>
              <a:rPr lang="en-US" i="1" dirty="0"/>
              <a:t> n)</a:t>
            </a:r>
          </a:p>
          <a:p>
            <a:pPr marL="0" indent="0">
              <a:buNone/>
            </a:pPr>
            <a:r>
              <a:rPr lang="en-US" i="1" dirty="0"/>
              <a:t>{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r>
              <a:rPr lang="en-US" i="1" dirty="0"/>
              <a:t>	???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r>
              <a:rPr lang="en-US" i="1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4134642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8305800" cy="914400"/>
          </a:xfrm>
        </p:spPr>
        <p:txBody>
          <a:bodyPr>
            <a:normAutofit/>
          </a:bodyPr>
          <a:lstStyle/>
          <a:p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lẻ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dãy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910658"/>
              </p:ext>
            </p:extLst>
          </p:nvPr>
        </p:nvGraphicFramePr>
        <p:xfrm>
          <a:off x="838200" y="2606040"/>
          <a:ext cx="7431650" cy="2270760"/>
        </p:xfrm>
        <a:graphic>
          <a:graphicData uri="http://schemas.openxmlformats.org/drawingml/2006/table">
            <a:tbl>
              <a:tblPr/>
              <a:tblGrid>
                <a:gridCol w="1420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03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304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943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Bước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1:</a:t>
                      </a:r>
                    </a:p>
                  </a:txBody>
                  <a:tcPr marL="26533" marR="2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Nếu n=0 thì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	dừng</a:t>
                      </a:r>
                    </a:p>
                  </a:txBody>
                  <a:tcPr marL="26533" marR="2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5296">
                <a:tc rowSpan="3"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Bước 2:</a:t>
                      </a:r>
                    </a:p>
                  </a:txBody>
                  <a:tcPr marL="26533" marR="2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Ngược lại:</a:t>
                      </a:r>
                    </a:p>
                  </a:txBody>
                  <a:tcPr marL="26533" marR="2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Bước 2.1</a:t>
                      </a:r>
                    </a:p>
                  </a:txBody>
                  <a:tcPr marL="26533" marR="2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Nếu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a[n-1]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lẻ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xuất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a[n-1]</a:t>
                      </a:r>
                    </a:p>
                  </a:txBody>
                  <a:tcPr marL="26533" marR="2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3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Bước 2.2</a:t>
                      </a:r>
                    </a:p>
                  </a:txBody>
                  <a:tcPr marL="26533" marR="2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gọi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hàm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LietKeLe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(a, n-1)</a:t>
                      </a:r>
                    </a:p>
                  </a:txBody>
                  <a:tcPr marL="26533" marR="2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tuyến</a:t>
            </a:r>
            <a:r>
              <a:rPr lang="en-US" dirty="0"/>
              <a:t> </a:t>
            </a:r>
            <a:r>
              <a:rPr lang="en-US" dirty="0" err="1"/>
              <a:t>tính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773751"/>
      </p:ext>
    </p:extLst>
  </p:cSld>
  <p:clrMapOvr>
    <a:masterClrMapping/>
  </p:clrMapOvr>
  <p:transition>
    <p:strips dir="r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7924800" cy="4419600"/>
          </a:xfrm>
        </p:spPr>
        <p:txBody>
          <a:bodyPr>
            <a:noAutofit/>
          </a:bodyPr>
          <a:lstStyle/>
          <a:p>
            <a:r>
              <a:rPr lang="en-US" sz="2000" i="1" dirty="0" err="1"/>
              <a:t>Cài</a:t>
            </a:r>
            <a:r>
              <a:rPr lang="en-US" sz="2000" i="1" dirty="0"/>
              <a:t> </a:t>
            </a:r>
            <a:r>
              <a:rPr lang="en-US" sz="2000" i="1" dirty="0" err="1"/>
              <a:t>đặt</a:t>
            </a:r>
            <a:r>
              <a:rPr lang="en-US" sz="2000" i="1" dirty="0"/>
              <a:t>:</a:t>
            </a:r>
          </a:p>
          <a:p>
            <a:pPr>
              <a:buNone/>
            </a:pPr>
            <a:r>
              <a:rPr lang="en-US" sz="2000" dirty="0"/>
              <a:t>void </a:t>
            </a:r>
            <a:r>
              <a:rPr lang="en-US" sz="2000" dirty="0" err="1"/>
              <a:t>LietKeLe</a:t>
            </a:r>
            <a:r>
              <a:rPr lang="en-US" sz="2000" dirty="0"/>
              <a:t>(</a:t>
            </a:r>
            <a:r>
              <a:rPr lang="en-US" sz="2000" dirty="0" err="1"/>
              <a:t>int</a:t>
            </a:r>
            <a:r>
              <a:rPr lang="en-US" sz="2000" dirty="0"/>
              <a:t>[] a, </a:t>
            </a:r>
            <a:r>
              <a:rPr lang="en-US" sz="2000" dirty="0" err="1"/>
              <a:t>int</a:t>
            </a:r>
            <a:r>
              <a:rPr lang="en-US" sz="2000" dirty="0"/>
              <a:t> n)</a:t>
            </a:r>
          </a:p>
          <a:p>
            <a:pPr>
              <a:buNone/>
            </a:pPr>
            <a:r>
              <a:rPr lang="en-US" sz="2000" dirty="0"/>
              <a:t>{</a:t>
            </a:r>
          </a:p>
          <a:p>
            <a:pPr>
              <a:buNone/>
            </a:pPr>
            <a:r>
              <a:rPr lang="en-US" sz="2000" dirty="0"/>
              <a:t>     if (n == 0)           </a:t>
            </a:r>
          </a:p>
          <a:p>
            <a:pPr>
              <a:buNone/>
            </a:pPr>
            <a:r>
              <a:rPr lang="en-US" sz="2000" dirty="0"/>
              <a:t>		return ;</a:t>
            </a:r>
          </a:p>
          <a:p>
            <a:pPr>
              <a:buNone/>
            </a:pPr>
            <a:r>
              <a:rPr lang="en-US" sz="2000" dirty="0"/>
              <a:t>     if (a[n - 1] % 2 != 0)</a:t>
            </a:r>
          </a:p>
          <a:p>
            <a:pPr>
              <a:buNone/>
            </a:pPr>
            <a:r>
              <a:rPr lang="en-US" sz="2000" dirty="0"/>
              <a:t>         	</a:t>
            </a:r>
            <a:r>
              <a:rPr lang="en-US" sz="2000" dirty="0" err="1"/>
              <a:t>printf</a:t>
            </a:r>
            <a:r>
              <a:rPr lang="en-US" sz="2000" dirty="0"/>
              <a:t>(“%4d", a[n - 1]);</a:t>
            </a:r>
          </a:p>
          <a:p>
            <a:pPr>
              <a:buNone/>
            </a:pPr>
            <a:r>
              <a:rPr lang="en-US" sz="2000" dirty="0"/>
              <a:t>     </a:t>
            </a:r>
            <a:r>
              <a:rPr lang="en-US" sz="2000" dirty="0" err="1"/>
              <a:t>LietKeLe</a:t>
            </a:r>
            <a:r>
              <a:rPr lang="en-US" sz="2000" dirty="0"/>
              <a:t>(a, n - 1);</a:t>
            </a:r>
          </a:p>
          <a:p>
            <a:pPr>
              <a:buNone/>
            </a:pPr>
            <a:r>
              <a:rPr lang="en-US" sz="2000" dirty="0"/>
              <a:t>}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tuyến</a:t>
            </a:r>
            <a:r>
              <a:rPr lang="en-US" dirty="0"/>
              <a:t> </a:t>
            </a:r>
            <a:r>
              <a:rPr lang="en-US" dirty="0" err="1"/>
              <a:t>tính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256704"/>
      </p:ext>
    </p:extLst>
  </p:cSld>
  <p:clrMapOvr>
    <a:masterClrMapping/>
  </p:clrMapOvr>
  <p:transition>
    <p:strips dir="r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8305800" cy="1295400"/>
          </a:xfrm>
        </p:spPr>
        <p:txBody>
          <a:bodyPr>
            <a:normAutofit fontScale="92500"/>
          </a:bodyPr>
          <a:lstStyle/>
          <a:p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ngược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dãy</a:t>
            </a:r>
            <a:r>
              <a:rPr lang="en-US" dirty="0"/>
              <a:t> ban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vào</a:t>
            </a:r>
            <a:endParaRPr lang="en-US" dirty="0"/>
          </a:p>
          <a:p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xuôi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ta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như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: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880872"/>
              </p:ext>
            </p:extLst>
          </p:nvPr>
        </p:nvGraphicFramePr>
        <p:xfrm>
          <a:off x="797950" y="2819400"/>
          <a:ext cx="7736450" cy="2270760"/>
        </p:xfrm>
        <a:graphic>
          <a:graphicData uri="http://schemas.openxmlformats.org/drawingml/2006/table">
            <a:tbl>
              <a:tblPr/>
              <a:tblGrid>
                <a:gridCol w="1479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1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1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943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Bước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1:</a:t>
                      </a:r>
                    </a:p>
                  </a:txBody>
                  <a:tcPr marL="26533" marR="2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Nếu n=0 thì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	dừng</a:t>
                      </a:r>
                    </a:p>
                  </a:txBody>
                  <a:tcPr marL="26533" marR="2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5296">
                <a:tc rowSpan="3"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Bước 2:</a:t>
                      </a:r>
                    </a:p>
                  </a:txBody>
                  <a:tcPr marL="26533" marR="2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Ngược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lại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:</a:t>
                      </a:r>
                    </a:p>
                  </a:txBody>
                  <a:tcPr marL="26533" marR="2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Bước 2.1</a:t>
                      </a:r>
                    </a:p>
                  </a:txBody>
                  <a:tcPr marL="26533" marR="2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gọi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hàm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LietKeLe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(a, n-1)</a:t>
                      </a:r>
                    </a:p>
                  </a:txBody>
                  <a:tcPr marL="26533" marR="2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3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Bước 2.2</a:t>
                      </a:r>
                    </a:p>
                  </a:txBody>
                  <a:tcPr marL="26533" marR="2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Nếu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a[n-1]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lẻ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xuất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a[n-1]</a:t>
                      </a:r>
                    </a:p>
                  </a:txBody>
                  <a:tcPr marL="26533" marR="2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tuyến</a:t>
            </a:r>
            <a:r>
              <a:rPr lang="en-US" dirty="0"/>
              <a:t> </a:t>
            </a:r>
            <a:r>
              <a:rPr lang="en-US" dirty="0" err="1"/>
              <a:t>tính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3997676"/>
      </p:ext>
    </p:extLst>
  </p:cSld>
  <p:clrMapOvr>
    <a:masterClrMapping/>
  </p:clrMapOvr>
  <p:transition>
    <p:strips dir="r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077200" cy="4572000"/>
          </a:xfrm>
        </p:spPr>
        <p:txBody>
          <a:bodyPr>
            <a:normAutofit fontScale="85000" lnSpcReduction="10000"/>
          </a:bodyPr>
          <a:lstStyle/>
          <a:p>
            <a:r>
              <a:rPr lang="en-US" i="1" dirty="0" err="1"/>
              <a:t>Cài</a:t>
            </a:r>
            <a:r>
              <a:rPr lang="en-US" i="1" dirty="0"/>
              <a:t> </a:t>
            </a:r>
            <a:r>
              <a:rPr lang="en-US" i="1" dirty="0" err="1"/>
              <a:t>đặt</a:t>
            </a:r>
            <a:r>
              <a:rPr lang="en-US" i="1" dirty="0"/>
              <a:t>:</a:t>
            </a:r>
          </a:p>
          <a:p>
            <a:pPr>
              <a:buNone/>
            </a:pPr>
            <a:r>
              <a:rPr lang="en-US" dirty="0"/>
              <a:t>void </a:t>
            </a:r>
            <a:r>
              <a:rPr lang="en-US" dirty="0" err="1"/>
              <a:t>LietKeLe</a:t>
            </a:r>
            <a:r>
              <a:rPr lang="en-US" dirty="0"/>
              <a:t>(</a:t>
            </a:r>
            <a:r>
              <a:rPr lang="en-US" dirty="0" err="1"/>
              <a:t>int</a:t>
            </a:r>
            <a:r>
              <a:rPr lang="en-US" dirty="0"/>
              <a:t>[] a, </a:t>
            </a:r>
            <a:r>
              <a:rPr lang="en-US" dirty="0" err="1"/>
              <a:t>int</a:t>
            </a:r>
            <a:r>
              <a:rPr lang="en-US" dirty="0"/>
              <a:t> n)</a:t>
            </a:r>
          </a:p>
          <a:p>
            <a:pPr>
              <a:buNone/>
            </a:pPr>
            <a:r>
              <a:rPr lang="en-US" dirty="0"/>
              <a:t>{</a:t>
            </a:r>
          </a:p>
          <a:p>
            <a:pPr>
              <a:buNone/>
            </a:pPr>
            <a:r>
              <a:rPr lang="en-US" dirty="0"/>
              <a:t>     if (n == 0)          return ;</a:t>
            </a:r>
          </a:p>
          <a:p>
            <a:pPr>
              <a:buNone/>
            </a:pPr>
            <a:r>
              <a:rPr lang="en-US" dirty="0"/>
              <a:t>     </a:t>
            </a:r>
            <a:r>
              <a:rPr lang="en-US" dirty="0" err="1"/>
              <a:t>LietKeLe</a:t>
            </a:r>
            <a:r>
              <a:rPr lang="en-US" dirty="0"/>
              <a:t>(a, n - 1);</a:t>
            </a:r>
          </a:p>
          <a:p>
            <a:pPr>
              <a:buNone/>
            </a:pPr>
            <a:r>
              <a:rPr lang="en-US" dirty="0"/>
              <a:t>     if (a[n - 1] % 2 != 0)</a:t>
            </a:r>
          </a:p>
          <a:p>
            <a:pPr>
              <a:buNone/>
            </a:pPr>
            <a:r>
              <a:rPr lang="en-US" dirty="0"/>
              <a:t>         </a:t>
            </a:r>
            <a:r>
              <a:rPr lang="en-US" dirty="0" err="1"/>
              <a:t>printf</a:t>
            </a:r>
            <a:r>
              <a:rPr lang="en-US" dirty="0"/>
              <a:t>(“%4d", a[n - 1]);</a:t>
            </a:r>
          </a:p>
          <a:p>
            <a:pPr>
              <a:buNone/>
            </a:pPr>
            <a:r>
              <a:rPr lang="en-US" dirty="0"/>
              <a:t>}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tuyến</a:t>
            </a:r>
            <a:r>
              <a:rPr lang="en-US" dirty="0"/>
              <a:t> </a:t>
            </a:r>
            <a:r>
              <a:rPr lang="en-US" dirty="0" err="1"/>
              <a:t>tính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060586"/>
      </p:ext>
    </p:extLst>
  </p:cSld>
  <p:clrMapOvr>
    <a:masterClrMapping/>
  </p:clrMapOvr>
  <p:transition>
    <p:strips dir="r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8305800" cy="1295400"/>
          </a:xfrm>
        </p:spPr>
        <p:txBody>
          <a:bodyPr>
            <a:normAutofit/>
          </a:bodyPr>
          <a:lstStyle/>
          <a:p>
            <a:r>
              <a:rPr lang="en-US" i="1" u="sng" dirty="0" err="1"/>
              <a:t>Đối</a:t>
            </a:r>
            <a:r>
              <a:rPr lang="en-US" i="1" u="sng" dirty="0"/>
              <a:t> </a:t>
            </a:r>
            <a:r>
              <a:rPr lang="en-US" i="1" u="sng" dirty="0" err="1"/>
              <a:t>với</a:t>
            </a:r>
            <a:r>
              <a:rPr lang="en-US" i="1" u="sng" dirty="0"/>
              <a:t> </a:t>
            </a:r>
            <a:r>
              <a:rPr lang="en-US" i="1" u="sng" dirty="0" err="1"/>
              <a:t>hàm</a:t>
            </a:r>
            <a:r>
              <a:rPr lang="en-US" i="1" u="sng" dirty="0"/>
              <a:t> </a:t>
            </a:r>
            <a:r>
              <a:rPr lang="en-US" i="1" u="sng" dirty="0" err="1"/>
              <a:t>đệ</a:t>
            </a:r>
            <a:r>
              <a:rPr lang="en-US" i="1" u="sng" dirty="0"/>
              <a:t> </a:t>
            </a:r>
            <a:r>
              <a:rPr lang="en-US" i="1" u="sng" dirty="0" err="1"/>
              <a:t>quy</a:t>
            </a:r>
            <a:r>
              <a:rPr lang="en-US" i="1" u="sng" dirty="0"/>
              <a:t> </a:t>
            </a:r>
            <a:r>
              <a:rPr lang="en-US" i="1" u="sng" dirty="0" err="1"/>
              <a:t>không</a:t>
            </a:r>
            <a:r>
              <a:rPr lang="en-US" i="1" u="sng" dirty="0"/>
              <a:t> </a:t>
            </a:r>
            <a:r>
              <a:rPr lang="en-US" i="1" u="sng" dirty="0" err="1"/>
              <a:t>có</a:t>
            </a:r>
            <a:r>
              <a:rPr lang="en-US" i="1" u="sng" dirty="0"/>
              <a:t> </a:t>
            </a:r>
            <a:r>
              <a:rPr lang="en-US" i="1" u="sng" dirty="0" err="1"/>
              <a:t>trị</a:t>
            </a:r>
            <a:r>
              <a:rPr lang="en-US" i="1" u="sng" dirty="0"/>
              <a:t> </a:t>
            </a:r>
            <a:r>
              <a:rPr lang="en-US" i="1" u="sng" dirty="0" err="1"/>
              <a:t>trả</a:t>
            </a:r>
            <a:r>
              <a:rPr lang="en-US" i="1" u="sng" dirty="0"/>
              <a:t> </a:t>
            </a:r>
            <a:r>
              <a:rPr lang="en-US" i="1" u="sng" dirty="0" err="1"/>
              <a:t>về</a:t>
            </a:r>
            <a:r>
              <a:rPr lang="en-US" i="1" u="sng" dirty="0"/>
              <a:t> (void), </a:t>
            </a:r>
            <a:r>
              <a:rPr lang="en-US" i="1" u="sng" dirty="0" err="1"/>
              <a:t>ta</a:t>
            </a:r>
            <a:r>
              <a:rPr lang="en-US" i="1" u="sng" dirty="0"/>
              <a:t> </a:t>
            </a:r>
            <a:r>
              <a:rPr lang="en-US" i="1" u="sng" dirty="0" err="1"/>
              <a:t>có</a:t>
            </a:r>
            <a:r>
              <a:rPr lang="en-US" i="1" u="sng" dirty="0"/>
              <a:t> </a:t>
            </a:r>
            <a:r>
              <a:rPr lang="en-US" i="1" u="sng" dirty="0" err="1"/>
              <a:t>thể</a:t>
            </a:r>
            <a:r>
              <a:rPr lang="en-US" i="1" u="sng" dirty="0"/>
              <a:t> </a:t>
            </a:r>
            <a:r>
              <a:rPr lang="en-US" i="1" u="sng" dirty="0" err="1"/>
              <a:t>viết</a:t>
            </a:r>
            <a:r>
              <a:rPr lang="en-US" i="1" u="sng" dirty="0"/>
              <a:t> </a:t>
            </a:r>
            <a:r>
              <a:rPr lang="en-US" i="1" u="sng" dirty="0" err="1"/>
              <a:t>theo</a:t>
            </a:r>
            <a:r>
              <a:rPr lang="en-US" i="1" u="sng" dirty="0"/>
              <a:t> </a:t>
            </a:r>
            <a:r>
              <a:rPr lang="en-US" i="1" u="sng" dirty="0" err="1"/>
              <a:t>dạng</a:t>
            </a:r>
            <a:r>
              <a:rPr lang="en-US" i="1" u="sng" dirty="0"/>
              <a:t> </a:t>
            </a:r>
            <a:r>
              <a:rPr lang="en-US" i="1" u="sng" dirty="0" err="1"/>
              <a:t>sau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762001" y="2819400"/>
          <a:ext cx="7772398" cy="2590800"/>
        </p:xfrm>
        <a:graphic>
          <a:graphicData uri="http://schemas.openxmlformats.org/drawingml/2006/table">
            <a:tbl>
              <a:tblPr/>
              <a:tblGrid>
                <a:gridCol w="1486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28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335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63600">
                <a:tc rowSpan="3"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Bước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1:</a:t>
                      </a:r>
                    </a:p>
                  </a:txBody>
                  <a:tcPr marL="26533" marR="2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Nếu</a:t>
                      </a:r>
                      <a:r>
                        <a:rPr lang="en-US" sz="2800" b="1" baseline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baseline="0" dirty="0" err="1">
                          <a:latin typeface="Times New Roman"/>
                          <a:ea typeface="Times New Roman"/>
                        </a:rPr>
                        <a:t>chưa</a:t>
                      </a:r>
                      <a:r>
                        <a:rPr lang="en-US" sz="2800" b="1" baseline="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baseline="0" dirty="0" err="1">
                          <a:latin typeface="Times New Roman"/>
                          <a:ea typeface="Times New Roman"/>
                        </a:rPr>
                        <a:t>dừng</a:t>
                      </a:r>
                      <a:r>
                        <a:rPr lang="en-US" sz="2800" b="1" baseline="0" dirty="0">
                          <a:latin typeface="Times New Roman"/>
                          <a:ea typeface="Times New Roman"/>
                        </a:rPr>
                        <a:t> (n&gt;0) </a:t>
                      </a:r>
                      <a:r>
                        <a:rPr lang="en-US" sz="2800" b="1" baseline="0" dirty="0" err="1">
                          <a:latin typeface="Times New Roman"/>
                          <a:ea typeface="Times New Roman"/>
                        </a:rPr>
                        <a:t>thì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:</a:t>
                      </a:r>
                    </a:p>
                  </a:txBody>
                  <a:tcPr marL="26533" marR="2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3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Bước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1.1</a:t>
                      </a:r>
                    </a:p>
                  </a:txBody>
                  <a:tcPr marL="26533" marR="2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gọi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hàm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LietKeLe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(a, n-1)</a:t>
                      </a:r>
                    </a:p>
                  </a:txBody>
                  <a:tcPr marL="26533" marR="2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3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Bước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1.2</a:t>
                      </a:r>
                    </a:p>
                  </a:txBody>
                  <a:tcPr marL="26533" marR="2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Nếu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a[n-1]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lẻ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xuất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a[n-1]</a:t>
                      </a:r>
                    </a:p>
                  </a:txBody>
                  <a:tcPr marL="26533" marR="2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tuyến</a:t>
            </a:r>
            <a:r>
              <a:rPr lang="en-US" dirty="0"/>
              <a:t> </a:t>
            </a:r>
            <a:r>
              <a:rPr lang="en-US" dirty="0" err="1"/>
              <a:t>tính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747522"/>
      </p:ext>
    </p:extLst>
  </p:cSld>
  <p:clrMapOvr>
    <a:masterClrMapping/>
  </p:clrMapOvr>
  <p:transition>
    <p:strips dir="r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077200" cy="5257800"/>
          </a:xfrm>
        </p:spPr>
        <p:txBody>
          <a:bodyPr>
            <a:normAutofit fontScale="77500" lnSpcReduction="20000"/>
          </a:bodyPr>
          <a:lstStyle/>
          <a:p>
            <a:r>
              <a:rPr lang="en-US" i="1" dirty="0" err="1"/>
              <a:t>Cài</a:t>
            </a:r>
            <a:r>
              <a:rPr lang="en-US" i="1" dirty="0"/>
              <a:t> </a:t>
            </a:r>
            <a:r>
              <a:rPr lang="en-US" i="1" dirty="0" err="1"/>
              <a:t>đặt</a:t>
            </a:r>
            <a:r>
              <a:rPr lang="en-US" i="1" dirty="0"/>
              <a:t>:</a:t>
            </a:r>
          </a:p>
          <a:p>
            <a:pPr>
              <a:buNone/>
            </a:pPr>
            <a:r>
              <a:rPr lang="en-US" dirty="0"/>
              <a:t>void </a:t>
            </a:r>
            <a:r>
              <a:rPr lang="en-US" dirty="0" err="1"/>
              <a:t>LietKeLe</a:t>
            </a:r>
            <a:r>
              <a:rPr lang="en-US" dirty="0"/>
              <a:t>(</a:t>
            </a:r>
            <a:r>
              <a:rPr lang="en-US" dirty="0" err="1"/>
              <a:t>int</a:t>
            </a:r>
            <a:r>
              <a:rPr lang="en-US" dirty="0"/>
              <a:t>[] a, </a:t>
            </a:r>
            <a:r>
              <a:rPr lang="en-US" dirty="0" err="1"/>
              <a:t>int</a:t>
            </a:r>
            <a:r>
              <a:rPr lang="en-US" dirty="0"/>
              <a:t> n)</a:t>
            </a:r>
          </a:p>
          <a:p>
            <a:pPr>
              <a:buNone/>
            </a:pPr>
            <a:r>
              <a:rPr lang="en-US" dirty="0"/>
              <a:t>{    </a:t>
            </a:r>
          </a:p>
          <a:p>
            <a:pPr>
              <a:buNone/>
            </a:pPr>
            <a:r>
              <a:rPr lang="en-US" dirty="0"/>
              <a:t>	if (n &gt; 0)</a:t>
            </a:r>
          </a:p>
          <a:p>
            <a:pPr>
              <a:buNone/>
            </a:pPr>
            <a:r>
              <a:rPr lang="en-US" dirty="0"/>
              <a:t>   {  </a:t>
            </a:r>
          </a:p>
          <a:p>
            <a:pPr>
              <a:buNone/>
            </a:pPr>
            <a:r>
              <a:rPr lang="en-US" dirty="0"/>
              <a:t>		</a:t>
            </a:r>
            <a:r>
              <a:rPr lang="en-US" dirty="0" err="1"/>
              <a:t>LietKeLe</a:t>
            </a:r>
            <a:r>
              <a:rPr lang="en-US" dirty="0"/>
              <a:t>(a, n - 1);</a:t>
            </a:r>
          </a:p>
          <a:p>
            <a:pPr>
              <a:buNone/>
            </a:pPr>
            <a:r>
              <a:rPr lang="en-US" dirty="0"/>
              <a:t>          	if (a[n - 1] % 2 != 0)</a:t>
            </a:r>
          </a:p>
          <a:p>
            <a:pPr>
              <a:buNone/>
            </a:pPr>
            <a:r>
              <a:rPr lang="en-US" dirty="0"/>
              <a:t>             	</a:t>
            </a:r>
            <a:r>
              <a:rPr lang="en-US" dirty="0" err="1"/>
              <a:t>printf</a:t>
            </a:r>
            <a:r>
              <a:rPr lang="en-US" dirty="0"/>
              <a:t>(“%4d", a[n - 1]);</a:t>
            </a:r>
          </a:p>
          <a:p>
            <a:pPr>
              <a:buNone/>
            </a:pPr>
            <a:r>
              <a:rPr lang="en-US" dirty="0"/>
              <a:t>	}</a:t>
            </a:r>
          </a:p>
          <a:p>
            <a:pPr>
              <a:buNone/>
            </a:pPr>
            <a:r>
              <a:rPr lang="en-US" dirty="0"/>
              <a:t>}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tuyến</a:t>
            </a:r>
            <a:r>
              <a:rPr lang="en-US" dirty="0"/>
              <a:t> </a:t>
            </a:r>
            <a:r>
              <a:rPr lang="en-US" dirty="0" err="1"/>
              <a:t>tính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6356964"/>
      </p:ext>
    </p:extLst>
  </p:cSld>
  <p:clrMapOvr>
    <a:masterClrMapping/>
  </p:clrMapOvr>
  <p:transition>
    <p:strips dir="r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GIỚI THIỆU VỀ LẬP TRÌNH ĐỆ QUY</a:t>
            </a:r>
          </a:p>
        </p:txBody>
      </p:sp>
    </p:spTree>
    <p:extLst>
      <p:ext uri="{BB962C8B-B14F-4D97-AF65-F5344CB8AC3E}">
        <p14:creationId xmlns:p14="http://schemas.microsoft.com/office/powerpoint/2010/main" val="7474627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8305800" cy="914400"/>
          </a:xfrm>
        </p:spPr>
        <p:txBody>
          <a:bodyPr>
            <a:normAutofit/>
          </a:bodyPr>
          <a:lstStyle/>
          <a:p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tổng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dãy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(</a:t>
            </a:r>
            <a:r>
              <a:rPr lang="en-US" dirty="0" err="1"/>
              <a:t>TongDay</a:t>
            </a:r>
            <a:r>
              <a:rPr lang="en-US" dirty="0"/>
              <a:t>)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308609"/>
              </p:ext>
            </p:extLst>
          </p:nvPr>
        </p:nvGraphicFramePr>
        <p:xfrm>
          <a:off x="838200" y="2270760"/>
          <a:ext cx="7848600" cy="2931750"/>
        </p:xfrm>
        <a:graphic>
          <a:graphicData uri="http://schemas.openxmlformats.org/drawingml/2006/table">
            <a:tbl>
              <a:tblPr/>
              <a:tblGrid>
                <a:gridCol w="172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26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161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Bước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1: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Nếu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n=1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thì</a:t>
                      </a:r>
                      <a:endParaRPr lang="en-US" sz="28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	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trả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về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a[0]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7539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Bước 2: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Ngược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lại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:</a:t>
                      </a: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	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trả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về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a[n-1]+</a:t>
                      </a:r>
                      <a:r>
                        <a:rPr lang="en-US" sz="2800" b="1" kern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TongDay</a:t>
                      </a: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(a, n-1)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tuyến</a:t>
            </a:r>
            <a:r>
              <a:rPr lang="en-US" dirty="0"/>
              <a:t> </a:t>
            </a:r>
            <a:r>
              <a:rPr lang="en-US" dirty="0" err="1"/>
              <a:t>tính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4352989"/>
      </p:ext>
    </p:extLst>
  </p:cSld>
  <p:clrMapOvr>
    <a:masterClrMapping/>
  </p:clrMapOvr>
  <p:transition>
    <p:strips dir="r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7924800" cy="4419600"/>
          </a:xfrm>
        </p:spPr>
        <p:txBody>
          <a:bodyPr>
            <a:normAutofit fontScale="92500" lnSpcReduction="10000"/>
          </a:bodyPr>
          <a:lstStyle/>
          <a:p>
            <a:r>
              <a:rPr lang="en-US" i="1" dirty="0" err="1"/>
              <a:t>Cài</a:t>
            </a:r>
            <a:r>
              <a:rPr lang="en-US" i="1" dirty="0"/>
              <a:t> </a:t>
            </a:r>
            <a:r>
              <a:rPr lang="en-US" i="1" dirty="0" err="1"/>
              <a:t>đặt</a:t>
            </a:r>
            <a:r>
              <a:rPr lang="en-US" i="1" dirty="0"/>
              <a:t>:</a:t>
            </a:r>
          </a:p>
          <a:p>
            <a:pPr>
              <a:buNone/>
            </a:pP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TongDay</a:t>
            </a:r>
            <a:r>
              <a:rPr lang="en-US" dirty="0"/>
              <a:t>(</a:t>
            </a:r>
            <a:r>
              <a:rPr lang="en-US" dirty="0" err="1"/>
              <a:t>int</a:t>
            </a:r>
            <a:r>
              <a:rPr lang="en-US" dirty="0"/>
              <a:t> []a, </a:t>
            </a:r>
            <a:r>
              <a:rPr lang="en-US" dirty="0" err="1"/>
              <a:t>int</a:t>
            </a:r>
            <a:r>
              <a:rPr lang="en-US" dirty="0"/>
              <a:t> n)</a:t>
            </a:r>
          </a:p>
          <a:p>
            <a:pPr>
              <a:buNone/>
            </a:pPr>
            <a:r>
              <a:rPr lang="en-US" dirty="0"/>
              <a:t>{</a:t>
            </a:r>
          </a:p>
          <a:p>
            <a:pPr>
              <a:buNone/>
            </a:pPr>
            <a:r>
              <a:rPr lang="en-US" dirty="0"/>
              <a:t>     if (n == 1)</a:t>
            </a:r>
          </a:p>
          <a:p>
            <a:pPr>
              <a:buNone/>
            </a:pPr>
            <a:r>
              <a:rPr lang="en-US" dirty="0"/>
              <a:t>           return a[0];</a:t>
            </a:r>
          </a:p>
          <a:p>
            <a:pPr>
              <a:buNone/>
            </a:pPr>
            <a:r>
              <a:rPr lang="en-US" dirty="0"/>
              <a:t>     return a[n-1] + </a:t>
            </a:r>
            <a:r>
              <a:rPr lang="en-US" dirty="0" err="1"/>
              <a:t>TongDay</a:t>
            </a:r>
            <a:r>
              <a:rPr lang="en-US" dirty="0"/>
              <a:t>(a, n-1);</a:t>
            </a:r>
          </a:p>
          <a:p>
            <a:pPr>
              <a:buNone/>
            </a:pPr>
            <a:r>
              <a:rPr lang="en-US" dirty="0"/>
              <a:t>}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tuyến</a:t>
            </a:r>
            <a:r>
              <a:rPr lang="en-US" dirty="0"/>
              <a:t> </a:t>
            </a:r>
            <a:r>
              <a:rPr lang="en-US" dirty="0" err="1"/>
              <a:t>tính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678408"/>
      </p:ext>
    </p:extLst>
  </p:cSld>
  <p:clrMapOvr>
    <a:masterClrMapping/>
  </p:clrMapOvr>
  <p:transition>
    <p:strips dir="r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dirty="0"/>
              <a:t>Cho n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dương</a:t>
            </a:r>
            <a:r>
              <a:rPr lang="en-US" dirty="0"/>
              <a:t>, </a:t>
            </a:r>
            <a:r>
              <a:rPr lang="en-US" dirty="0" err="1"/>
              <a:t>hãy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tổng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pháp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: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1533525" y="3276600"/>
          <a:ext cx="4870288" cy="635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4" name="Equation" r:id="rId3" imgW="1752600" imgH="228600" progId="Equation.3">
                  <p:embed/>
                </p:oleObj>
              </mc:Choice>
              <mc:Fallback>
                <p:oleObj name="Equation" r:id="rId3" imgW="1752600" imgH="228600" progId="Equation.3">
                  <p:embed/>
                  <p:pic>
                    <p:nvPicPr>
                      <p:cNvPr id="15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3525" y="3276600"/>
                        <a:ext cx="4870288" cy="63525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1584551" y="4170618"/>
          <a:ext cx="4819262" cy="1227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5" name="Equation" r:id="rId5" imgW="1536033" imgH="393529" progId="Equation.3">
                  <p:embed/>
                </p:oleObj>
              </mc:Choice>
              <mc:Fallback>
                <p:oleObj name="Equation" r:id="rId5" imgW="1536033" imgH="393529" progId="Equation.3">
                  <p:embed/>
                  <p:pic>
                    <p:nvPicPr>
                      <p:cNvPr id="17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4551" y="4170618"/>
                        <a:ext cx="4819262" cy="12272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06869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b="1" dirty="0"/>
              <a:t>Cho </a:t>
            </a:r>
            <a:r>
              <a:rPr lang="en-US" b="1" dirty="0" err="1"/>
              <a:t>mảng</a:t>
            </a:r>
            <a:r>
              <a:rPr lang="en-US" b="1" dirty="0"/>
              <a:t> </a:t>
            </a:r>
            <a:r>
              <a:rPr lang="en-US" b="1" dirty="0" err="1"/>
              <a:t>một</a:t>
            </a:r>
            <a:r>
              <a:rPr lang="en-US" b="1" dirty="0"/>
              <a:t> </a:t>
            </a:r>
            <a:r>
              <a:rPr lang="en-US" b="1" dirty="0" err="1"/>
              <a:t>chiều</a:t>
            </a:r>
            <a:r>
              <a:rPr lang="en-US" b="1" dirty="0"/>
              <a:t> </a:t>
            </a:r>
            <a:r>
              <a:rPr lang="en-US" b="1" dirty="0" err="1"/>
              <a:t>số</a:t>
            </a:r>
            <a:r>
              <a:rPr lang="en-US" b="1" dirty="0"/>
              <a:t> </a:t>
            </a:r>
            <a:r>
              <a:rPr lang="en-US" b="1" dirty="0" err="1"/>
              <a:t>nguyên</a:t>
            </a:r>
            <a:r>
              <a:rPr lang="en-US" b="1" dirty="0"/>
              <a:t> a, </a:t>
            </a:r>
            <a:r>
              <a:rPr lang="en-US" b="1" dirty="0" err="1"/>
              <a:t>kích</a:t>
            </a:r>
            <a:r>
              <a:rPr lang="en-US" b="1" dirty="0"/>
              <a:t> </a:t>
            </a:r>
            <a:r>
              <a:rPr lang="en-US" b="1" dirty="0" err="1"/>
              <a:t>thước</a:t>
            </a:r>
            <a:r>
              <a:rPr lang="en-US" b="1" dirty="0"/>
              <a:t> n</a:t>
            </a:r>
          </a:p>
          <a:p>
            <a:pPr marL="51435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trí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cuối</a:t>
            </a:r>
            <a:r>
              <a:rPr lang="en-US" dirty="0"/>
              <a:t> </a:t>
            </a:r>
            <a:r>
              <a:rPr lang="en-US" dirty="0" err="1"/>
              <a:t>cùng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x (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)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pháp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</a:p>
          <a:p>
            <a:pPr marL="51435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trí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tiên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x (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)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pháp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5047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ĐỆ QUY NHỊ PHÂN</a:t>
            </a:r>
          </a:p>
        </p:txBody>
      </p:sp>
    </p:spTree>
    <p:extLst>
      <p:ext uri="{BB962C8B-B14F-4D97-AF65-F5344CB8AC3E}">
        <p14:creationId xmlns:p14="http://schemas.microsoft.com/office/powerpoint/2010/main" val="19713007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077200" cy="457200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con </a:t>
            </a:r>
            <a:r>
              <a:rPr lang="en-US" dirty="0" err="1"/>
              <a:t>gọi</a:t>
            </a:r>
            <a:r>
              <a:rPr lang="en-US" dirty="0"/>
              <a:t> </a:t>
            </a:r>
            <a:r>
              <a:rPr lang="en-US" dirty="0" err="1"/>
              <a:t>trực</a:t>
            </a:r>
            <a:r>
              <a:rPr lang="en-US" dirty="0"/>
              <a:t> </a:t>
            </a:r>
            <a:r>
              <a:rPr lang="en-US" dirty="0" err="1"/>
              <a:t>tiếp</a:t>
            </a:r>
            <a:r>
              <a:rPr lang="en-US" dirty="0"/>
              <a:t> </a:t>
            </a:r>
            <a:r>
              <a:rPr lang="en-US" dirty="0" err="1"/>
              <a:t>đến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, </a:t>
            </a:r>
            <a:r>
              <a:rPr lang="en-US" dirty="0" err="1"/>
              <a:t>thường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2 </a:t>
            </a:r>
            <a:r>
              <a:rPr lang="en-US" dirty="0" err="1">
                <a:solidFill>
                  <a:srgbClr val="FF0000"/>
                </a:solidFill>
              </a:rPr>
              <a:t>lần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gọi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hàm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đệ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quy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tường</a:t>
            </a:r>
            <a:r>
              <a:rPr lang="en-US" dirty="0"/>
              <a:t> minh </a:t>
            </a:r>
            <a:r>
              <a:rPr lang="en-US" dirty="0" err="1">
                <a:solidFill>
                  <a:srgbClr val="FF0000"/>
                </a:solidFill>
              </a:rPr>
              <a:t>với</a:t>
            </a:r>
            <a:r>
              <a:rPr lang="en-US" dirty="0">
                <a:solidFill>
                  <a:srgbClr val="FF0000"/>
                </a:solidFill>
              </a:rPr>
              <a:t> 2 </a:t>
            </a:r>
            <a:r>
              <a:rPr lang="en-US" dirty="0" err="1">
                <a:solidFill>
                  <a:srgbClr val="FF0000"/>
                </a:solidFill>
              </a:rPr>
              <a:t>nhánh</a:t>
            </a:r>
            <a:r>
              <a:rPr lang="en-US" dirty="0"/>
              <a:t> </a:t>
            </a:r>
            <a:r>
              <a:rPr lang="en-US" dirty="0" err="1"/>
              <a:t>rõ</a:t>
            </a:r>
            <a:r>
              <a:rPr lang="en-US" dirty="0"/>
              <a:t> </a:t>
            </a:r>
            <a:r>
              <a:rPr lang="en-US" dirty="0" err="1"/>
              <a:t>ràng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nhị</a:t>
            </a:r>
            <a:r>
              <a:rPr lang="en-US" dirty="0"/>
              <a:t> </a:t>
            </a:r>
            <a:r>
              <a:rPr lang="en-US" dirty="0" err="1"/>
              <a:t>phân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734316"/>
      </p:ext>
    </p:extLst>
  </p:cSld>
  <p:clrMapOvr>
    <a:masterClrMapping/>
  </p:clrMapOvr>
  <p:transition>
    <p:strips dir="r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52400" y="1752602"/>
          <a:ext cx="8762999" cy="3886198"/>
        </p:xfrm>
        <a:graphic>
          <a:graphicData uri="http://schemas.openxmlformats.org/drawingml/2006/table">
            <a:tbl>
              <a:tblPr/>
              <a:tblGrid>
                <a:gridCol w="1295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149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9059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Bước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1:</a:t>
                      </a:r>
                    </a:p>
                  </a:txBody>
                  <a:tcPr marL="642" marR="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Nếu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thỏa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điều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kiện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dừng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thì</a:t>
                      </a:r>
                      <a:endParaRPr lang="en-US" sz="2800" b="1" dirty="0">
                        <a:latin typeface="Times New Roman"/>
                        <a:ea typeface="Times New Roman"/>
                      </a:endParaRP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	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thực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hiện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thao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tác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S (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trả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về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kết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quả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)</a:t>
                      </a:r>
                    </a:p>
                  </a:txBody>
                  <a:tcPr marL="642" marR="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765">
                <a:tc rowSpan="4"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Bước 2:</a:t>
                      </a:r>
                    </a:p>
                  </a:txBody>
                  <a:tcPr marL="642" marR="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Ngược lại:</a:t>
                      </a:r>
                    </a:p>
                  </a:txBody>
                  <a:tcPr marL="642" marR="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77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Bước 2.1</a:t>
                      </a:r>
                    </a:p>
                  </a:txBody>
                  <a:tcPr marL="642" marR="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thực hiện lệnh S*</a:t>
                      </a:r>
                    </a:p>
                  </a:txBody>
                  <a:tcPr marL="642" marR="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15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Bước 2.2</a:t>
                      </a:r>
                    </a:p>
                  </a:txBody>
                  <a:tcPr marL="642" marR="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Gọi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hàm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đệ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quy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(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đối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tượng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nhỏ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hơn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nhánh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trái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)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lần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thứ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nhất</a:t>
                      </a:r>
                      <a:endParaRPr lang="en-US" sz="2800" b="1" dirty="0">
                        <a:latin typeface="Times New Roman"/>
                        <a:ea typeface="Times New Roman"/>
                      </a:endParaRPr>
                    </a:p>
                  </a:txBody>
                  <a:tcPr marL="642" marR="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90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Bước 2.3</a:t>
                      </a:r>
                    </a:p>
                  </a:txBody>
                  <a:tcPr marL="642" marR="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Gọi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hàm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đệ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quy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(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nhánh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phải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)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lần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thứ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hai</a:t>
                      </a:r>
                      <a:endParaRPr lang="en-US" sz="2800" b="1" dirty="0">
                        <a:latin typeface="Times New Roman"/>
                        <a:ea typeface="Times New Roman"/>
                      </a:endParaRPr>
                    </a:p>
                  </a:txBody>
                  <a:tcPr marL="642" marR="6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nhị</a:t>
            </a:r>
            <a:r>
              <a:rPr lang="en-US" dirty="0"/>
              <a:t> </a:t>
            </a:r>
            <a:r>
              <a:rPr lang="en-US" dirty="0" err="1"/>
              <a:t>phân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195558"/>
      </p:ext>
    </p:extLst>
  </p:cSld>
  <p:clrMapOvr>
    <a:masterClrMapping/>
  </p:clrMapOvr>
  <p:transition>
    <p:strips dir="r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1"/>
            <a:ext cx="8382000" cy="9905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Fibonaci</a:t>
            </a:r>
            <a:r>
              <a:rPr lang="en-US" dirty="0"/>
              <a:t> (n)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hạng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n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dãy</a:t>
            </a:r>
            <a:r>
              <a:rPr lang="en-US" dirty="0"/>
              <a:t> </a:t>
            </a:r>
            <a:r>
              <a:rPr lang="en-US" dirty="0" err="1"/>
              <a:t>Fibonaci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727867"/>
              </p:ext>
            </p:extLst>
          </p:nvPr>
        </p:nvGraphicFramePr>
        <p:xfrm>
          <a:off x="609600" y="2590800"/>
          <a:ext cx="7543800" cy="3032760"/>
        </p:xfrm>
        <a:graphic>
          <a:graphicData uri="http://schemas.openxmlformats.org/drawingml/2006/table">
            <a:tbl>
              <a:tblPr/>
              <a:tblGrid>
                <a:gridCol w="15286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151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1638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Bước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Nếu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n&lt;2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thì</a:t>
                      </a:r>
                      <a:endParaRPr lang="en-US" sz="2600" b="1" dirty="0">
                        <a:latin typeface="Times New Roman"/>
                        <a:ea typeface="Times New Roman"/>
                      </a:endParaRP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	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trả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về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638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Bước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Ngược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lại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:</a:t>
                      </a: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	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trả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về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Fibonaci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(n-1)+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Fibonaci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(n-2)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nhị</a:t>
            </a:r>
            <a:r>
              <a:rPr lang="en-US" dirty="0"/>
              <a:t> </a:t>
            </a:r>
            <a:r>
              <a:rPr lang="en-US" dirty="0" err="1"/>
              <a:t>phân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671335"/>
      </p:ext>
    </p:extLst>
  </p:cSld>
  <p:clrMapOvr>
    <a:masterClrMapping/>
  </p:clrMapOvr>
  <p:transition>
    <p:strips dir="r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343399"/>
          </a:xfrm>
        </p:spPr>
        <p:txBody>
          <a:bodyPr>
            <a:normAutofit fontScale="92500" lnSpcReduction="10000"/>
          </a:bodyPr>
          <a:lstStyle/>
          <a:p>
            <a:r>
              <a:rPr lang="en-US" i="1" dirty="0" err="1"/>
              <a:t>Cài</a:t>
            </a:r>
            <a:r>
              <a:rPr lang="en-US" i="1" dirty="0"/>
              <a:t> </a:t>
            </a:r>
            <a:r>
              <a:rPr lang="en-US" i="1" dirty="0" err="1"/>
              <a:t>đặt</a:t>
            </a:r>
            <a:r>
              <a:rPr lang="en-US" i="1" dirty="0"/>
              <a:t>:</a:t>
            </a:r>
          </a:p>
          <a:p>
            <a:pPr>
              <a:buNone/>
            </a:pP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Fibonaci</a:t>
            </a:r>
            <a:r>
              <a:rPr lang="en-US" dirty="0"/>
              <a:t> (</a:t>
            </a:r>
            <a:r>
              <a:rPr lang="en-US" dirty="0" err="1"/>
              <a:t>int</a:t>
            </a:r>
            <a:r>
              <a:rPr lang="en-US" dirty="0"/>
              <a:t> n)</a:t>
            </a:r>
          </a:p>
          <a:p>
            <a:pPr>
              <a:buNone/>
            </a:pPr>
            <a:r>
              <a:rPr lang="en-US" dirty="0"/>
              <a:t>{</a:t>
            </a:r>
          </a:p>
          <a:p>
            <a:pPr>
              <a:buNone/>
            </a:pPr>
            <a:r>
              <a:rPr lang="en-US" dirty="0"/>
              <a:t>    if (n &lt; 2)</a:t>
            </a:r>
          </a:p>
          <a:p>
            <a:pPr>
              <a:buNone/>
            </a:pPr>
            <a:r>
              <a:rPr lang="en-US" dirty="0"/>
              <a:t>        return 1;</a:t>
            </a:r>
          </a:p>
          <a:p>
            <a:pPr>
              <a:buNone/>
            </a:pPr>
            <a:r>
              <a:rPr lang="en-US" dirty="0"/>
              <a:t>    return </a:t>
            </a:r>
            <a:r>
              <a:rPr lang="en-US" dirty="0" err="1"/>
              <a:t>Fibonaci</a:t>
            </a:r>
            <a:r>
              <a:rPr lang="en-US" dirty="0"/>
              <a:t>(n - 1) + </a:t>
            </a:r>
            <a:r>
              <a:rPr lang="en-US" dirty="0" err="1"/>
              <a:t>Fibonaci</a:t>
            </a:r>
            <a:r>
              <a:rPr lang="en-US" dirty="0"/>
              <a:t>(n - 2);</a:t>
            </a:r>
          </a:p>
          <a:p>
            <a:pPr>
              <a:buNone/>
            </a:pPr>
            <a:r>
              <a:rPr lang="en-US" dirty="0"/>
              <a:t>}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nhị</a:t>
            </a:r>
            <a:r>
              <a:rPr lang="en-US" dirty="0"/>
              <a:t> </a:t>
            </a:r>
            <a:r>
              <a:rPr lang="en-US" dirty="0" err="1"/>
              <a:t>phân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196886"/>
      </p:ext>
    </p:extLst>
  </p:cSld>
  <p:clrMapOvr>
    <a:masterClrMapping/>
  </p:clrMapOvr>
  <p:transition>
    <p:strips dir="r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2"/>
          <p:cNvGrpSpPr>
            <a:grpSpLocks/>
          </p:cNvGrpSpPr>
          <p:nvPr/>
        </p:nvGrpSpPr>
        <p:grpSpPr bwMode="auto">
          <a:xfrm>
            <a:off x="152400" y="914400"/>
            <a:ext cx="8839200" cy="4800600"/>
            <a:chOff x="1514" y="6812"/>
            <a:chExt cx="9423" cy="4733"/>
          </a:xfrm>
        </p:grpSpPr>
        <p:sp>
          <p:nvSpPr>
            <p:cNvPr id="49155" name="Text Box 3"/>
            <p:cNvSpPr txBox="1">
              <a:spLocks noChangeArrowheads="1"/>
            </p:cNvSpPr>
            <p:nvPr/>
          </p:nvSpPr>
          <p:spPr bwMode="auto">
            <a:xfrm>
              <a:off x="5171" y="6812"/>
              <a:ext cx="1553" cy="45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F4=F3+F2</a:t>
              </a:r>
              <a:endParaRPr kumimoji="0" lang="en-US" sz="4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156" name="Text Box 4"/>
            <p:cNvSpPr txBox="1">
              <a:spLocks noChangeArrowheads="1"/>
            </p:cNvSpPr>
            <p:nvPr/>
          </p:nvSpPr>
          <p:spPr bwMode="auto">
            <a:xfrm>
              <a:off x="3835" y="11094"/>
              <a:ext cx="1553" cy="45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F0=1</a:t>
              </a:r>
              <a:endParaRPr kumimoji="0" lang="en-US" sz="4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157" name="Text Box 5"/>
            <p:cNvSpPr txBox="1">
              <a:spLocks noChangeArrowheads="1"/>
            </p:cNvSpPr>
            <p:nvPr/>
          </p:nvSpPr>
          <p:spPr bwMode="auto">
            <a:xfrm>
              <a:off x="1514" y="11094"/>
              <a:ext cx="1553" cy="45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F1=1</a:t>
              </a:r>
              <a:endParaRPr kumimoji="0" lang="en-US" sz="4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158" name="Text Box 6"/>
            <p:cNvSpPr txBox="1">
              <a:spLocks noChangeArrowheads="1"/>
            </p:cNvSpPr>
            <p:nvPr/>
          </p:nvSpPr>
          <p:spPr bwMode="auto">
            <a:xfrm>
              <a:off x="9384" y="9579"/>
              <a:ext cx="1553" cy="45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F0=1</a:t>
              </a:r>
              <a:endParaRPr kumimoji="0" lang="en-US" sz="4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159" name="Text Box 7"/>
            <p:cNvSpPr txBox="1">
              <a:spLocks noChangeArrowheads="1"/>
            </p:cNvSpPr>
            <p:nvPr/>
          </p:nvSpPr>
          <p:spPr bwMode="auto">
            <a:xfrm>
              <a:off x="7239" y="9579"/>
              <a:ext cx="1553" cy="45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F1=1</a:t>
              </a:r>
              <a:endParaRPr kumimoji="0" lang="en-US" sz="4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160" name="Text Box 8"/>
            <p:cNvSpPr txBox="1">
              <a:spLocks noChangeArrowheads="1"/>
            </p:cNvSpPr>
            <p:nvPr/>
          </p:nvSpPr>
          <p:spPr bwMode="auto">
            <a:xfrm>
              <a:off x="4837" y="9579"/>
              <a:ext cx="1553" cy="45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F1=1</a:t>
              </a:r>
              <a:endParaRPr kumimoji="0" lang="en-US" sz="4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161" name="Text Box 9"/>
            <p:cNvSpPr txBox="1">
              <a:spLocks noChangeArrowheads="1"/>
            </p:cNvSpPr>
            <p:nvPr/>
          </p:nvSpPr>
          <p:spPr bwMode="auto">
            <a:xfrm>
              <a:off x="2202" y="9579"/>
              <a:ext cx="1553" cy="45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F2=F1+F0</a:t>
              </a:r>
              <a:endParaRPr kumimoji="0" lang="en-US" sz="4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162" name="Text Box 10"/>
            <p:cNvSpPr txBox="1">
              <a:spLocks noChangeArrowheads="1"/>
            </p:cNvSpPr>
            <p:nvPr/>
          </p:nvSpPr>
          <p:spPr bwMode="auto">
            <a:xfrm>
              <a:off x="8404" y="8041"/>
              <a:ext cx="1553" cy="45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F2=F1+F0</a:t>
              </a:r>
              <a:endParaRPr kumimoji="0" lang="en-US" sz="4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163" name="Text Box 11"/>
            <p:cNvSpPr txBox="1">
              <a:spLocks noChangeArrowheads="1"/>
            </p:cNvSpPr>
            <p:nvPr/>
          </p:nvSpPr>
          <p:spPr bwMode="auto">
            <a:xfrm>
              <a:off x="3618" y="8139"/>
              <a:ext cx="1553" cy="45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F3=F2+F1</a:t>
              </a:r>
              <a:endParaRPr kumimoji="0" lang="en-US" sz="4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49164" name="AutoShape 12"/>
            <p:cNvCxnSpPr>
              <a:cxnSpLocks noChangeShapeType="1"/>
            </p:cNvCxnSpPr>
            <p:nvPr/>
          </p:nvCxnSpPr>
          <p:spPr bwMode="auto">
            <a:xfrm flipH="1">
              <a:off x="4282" y="7162"/>
              <a:ext cx="1641" cy="97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49165" name="AutoShape 13"/>
            <p:cNvCxnSpPr>
              <a:cxnSpLocks noChangeShapeType="1"/>
            </p:cNvCxnSpPr>
            <p:nvPr/>
          </p:nvCxnSpPr>
          <p:spPr bwMode="auto">
            <a:xfrm>
              <a:off x="6461" y="7162"/>
              <a:ext cx="2442" cy="87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49166" name="AutoShape 14"/>
            <p:cNvCxnSpPr>
              <a:cxnSpLocks noChangeShapeType="1"/>
            </p:cNvCxnSpPr>
            <p:nvPr/>
          </p:nvCxnSpPr>
          <p:spPr bwMode="auto">
            <a:xfrm flipH="1">
              <a:off x="2730" y="8492"/>
              <a:ext cx="1665" cy="108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49167" name="AutoShape 15"/>
            <p:cNvCxnSpPr>
              <a:cxnSpLocks noChangeShapeType="1"/>
            </p:cNvCxnSpPr>
            <p:nvPr/>
          </p:nvCxnSpPr>
          <p:spPr bwMode="auto">
            <a:xfrm>
              <a:off x="4837" y="8492"/>
              <a:ext cx="785" cy="108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49168" name="AutoShape 16"/>
            <p:cNvCxnSpPr>
              <a:cxnSpLocks noChangeShapeType="1"/>
            </p:cNvCxnSpPr>
            <p:nvPr/>
          </p:nvCxnSpPr>
          <p:spPr bwMode="auto">
            <a:xfrm flipH="1">
              <a:off x="8177" y="8339"/>
              <a:ext cx="1001" cy="124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49169" name="AutoShape 17"/>
            <p:cNvCxnSpPr>
              <a:cxnSpLocks noChangeShapeType="1"/>
            </p:cNvCxnSpPr>
            <p:nvPr/>
          </p:nvCxnSpPr>
          <p:spPr bwMode="auto">
            <a:xfrm>
              <a:off x="9667" y="8339"/>
              <a:ext cx="451" cy="124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49170" name="AutoShape 18"/>
            <p:cNvCxnSpPr>
              <a:cxnSpLocks noChangeShapeType="1"/>
            </p:cNvCxnSpPr>
            <p:nvPr/>
          </p:nvCxnSpPr>
          <p:spPr bwMode="auto">
            <a:xfrm flipH="1">
              <a:off x="2605" y="9905"/>
              <a:ext cx="313" cy="125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49171" name="AutoShape 19"/>
            <p:cNvCxnSpPr>
              <a:cxnSpLocks noChangeShapeType="1"/>
            </p:cNvCxnSpPr>
            <p:nvPr/>
          </p:nvCxnSpPr>
          <p:spPr bwMode="auto">
            <a:xfrm>
              <a:off x="3443" y="9905"/>
              <a:ext cx="952" cy="11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2049390611"/>
      </p:ext>
    </p:extLst>
  </p:cSld>
  <p:clrMapOvr>
    <a:masterClrMapping/>
  </p:clrMapOvr>
  <p:transition>
    <p:strips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, </a:t>
            </a:r>
            <a:r>
              <a:rPr lang="en-US" dirty="0" err="1"/>
              <a:t>gặp</a:t>
            </a:r>
            <a:r>
              <a:rPr lang="en-US" dirty="0"/>
              <a:t> </a:t>
            </a:r>
            <a:r>
              <a:rPr lang="en-US" dirty="0" err="1"/>
              <a:t>dạng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: </a:t>
            </a:r>
            <a:r>
              <a:rPr lang="en-US" dirty="0" err="1"/>
              <a:t>đối</a:t>
            </a:r>
            <a:r>
              <a:rPr lang="en-US" dirty="0"/>
              <a:t> </a:t>
            </a:r>
            <a:r>
              <a:rPr lang="en-US" dirty="0" err="1"/>
              <a:t>tượng</a:t>
            </a:r>
            <a:r>
              <a:rPr lang="en-US" dirty="0"/>
              <a:t> </a:t>
            </a:r>
            <a:r>
              <a:rPr lang="en-US" dirty="0" err="1"/>
              <a:t>khó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nghĩa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tường</a:t>
            </a:r>
            <a:r>
              <a:rPr lang="en-US" dirty="0"/>
              <a:t> </a:t>
            </a:r>
            <a:r>
              <a:rPr lang="en-US" dirty="0" err="1"/>
              <a:t>minh</a:t>
            </a:r>
            <a:endParaRPr lang="en-US" dirty="0"/>
          </a:p>
          <a:p>
            <a:pPr algn="just"/>
            <a:r>
              <a:rPr lang="en-US" dirty="0" err="1"/>
              <a:t>Kỹ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nghĩa</a:t>
            </a:r>
            <a:r>
              <a:rPr lang="en-US" dirty="0"/>
              <a:t> </a:t>
            </a:r>
            <a:r>
              <a:rPr lang="en-US" dirty="0" err="1"/>
              <a:t>đối</a:t>
            </a:r>
            <a:r>
              <a:rPr lang="en-US" dirty="0"/>
              <a:t> </a:t>
            </a:r>
            <a:r>
              <a:rPr lang="en-US" dirty="0" err="1"/>
              <a:t>tượng</a:t>
            </a:r>
            <a:r>
              <a:rPr lang="en-US" dirty="0"/>
              <a:t> qua </a:t>
            </a:r>
            <a:r>
              <a:rPr lang="en-US" dirty="0" err="1"/>
              <a:t>chính</a:t>
            </a:r>
            <a:r>
              <a:rPr lang="en-US" dirty="0"/>
              <a:t> </a:t>
            </a:r>
            <a:r>
              <a:rPr lang="en-US" dirty="0" err="1"/>
              <a:t>nó</a:t>
            </a:r>
            <a:r>
              <a:rPr lang="en-US" dirty="0"/>
              <a:t>: </a:t>
            </a:r>
            <a:r>
              <a:rPr lang="en-US" dirty="0" err="1"/>
              <a:t>kỹ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(</a:t>
            </a:r>
            <a:r>
              <a:rPr lang="en-US" i="1" dirty="0"/>
              <a:t>recursion</a:t>
            </a:r>
            <a:r>
              <a:rPr lang="en-US" dirty="0"/>
              <a:t>) </a:t>
            </a:r>
          </a:p>
          <a:p>
            <a:pPr algn="just"/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nghĩa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khái</a:t>
            </a:r>
            <a:r>
              <a:rPr lang="en-US" dirty="0"/>
              <a:t> </a:t>
            </a:r>
            <a:r>
              <a:rPr lang="en-US" dirty="0" err="1"/>
              <a:t>niệm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nghĩa</a:t>
            </a:r>
            <a:r>
              <a:rPr lang="en-US" dirty="0"/>
              <a:t> </a:t>
            </a:r>
            <a:r>
              <a:rPr lang="en-US" dirty="0" err="1"/>
              <a:t>khái</a:t>
            </a:r>
            <a:r>
              <a:rPr lang="en-US" dirty="0"/>
              <a:t> </a:t>
            </a:r>
            <a:r>
              <a:rPr lang="en-US" dirty="0" err="1"/>
              <a:t>niệm</a:t>
            </a:r>
            <a:r>
              <a:rPr lang="en-US" dirty="0"/>
              <a:t> </a:t>
            </a:r>
            <a:r>
              <a:rPr lang="en-US" dirty="0" err="1"/>
              <a:t>mới</a:t>
            </a:r>
            <a:r>
              <a:rPr lang="en-US" dirty="0"/>
              <a:t> </a:t>
            </a:r>
            <a:r>
              <a:rPr lang="en-US" dirty="0" err="1"/>
              <a:t>thông</a:t>
            </a:r>
            <a:r>
              <a:rPr lang="en-US" dirty="0"/>
              <a:t> qua </a:t>
            </a:r>
            <a:r>
              <a:rPr lang="en-US" dirty="0" err="1"/>
              <a:t>chính</a:t>
            </a:r>
            <a:r>
              <a:rPr lang="en-US" dirty="0"/>
              <a:t> </a:t>
            </a:r>
            <a:r>
              <a:rPr lang="en-US" dirty="0" err="1"/>
              <a:t>khái</a:t>
            </a:r>
            <a:r>
              <a:rPr lang="en-US" dirty="0"/>
              <a:t> </a:t>
            </a:r>
            <a:r>
              <a:rPr lang="en-US" dirty="0" err="1"/>
              <a:t>niệm</a:t>
            </a:r>
            <a:r>
              <a:rPr lang="en-US" dirty="0"/>
              <a:t> </a:t>
            </a:r>
            <a:r>
              <a:rPr lang="en-US" dirty="0" err="1"/>
              <a:t>đang</a:t>
            </a:r>
            <a:r>
              <a:rPr lang="en-US" dirty="0"/>
              <a:t> </a:t>
            </a:r>
            <a:r>
              <a:rPr lang="en-US" dirty="0" err="1"/>
              <a:t>muốn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nghĩa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Giới</a:t>
            </a:r>
            <a:r>
              <a:rPr lang="en-US" dirty="0"/>
              <a:t> </a:t>
            </a:r>
            <a:r>
              <a:rPr lang="en-US" dirty="0" err="1"/>
              <a:t>thiệu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960250"/>
      </p:ext>
    </p:extLst>
  </p:cSld>
  <p:clrMapOvr>
    <a:masterClrMapping/>
  </p:clrMapOvr>
  <p:transition>
    <p:strips dir="r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8" name="Group 2"/>
          <p:cNvGrpSpPr>
            <a:grpSpLocks/>
          </p:cNvGrpSpPr>
          <p:nvPr/>
        </p:nvGrpSpPr>
        <p:grpSpPr bwMode="auto">
          <a:xfrm>
            <a:off x="304800" y="990600"/>
            <a:ext cx="8610600" cy="4953000"/>
            <a:chOff x="1573" y="1817"/>
            <a:chExt cx="9423" cy="5731"/>
          </a:xfrm>
        </p:grpSpPr>
        <p:grpSp>
          <p:nvGrpSpPr>
            <p:cNvPr id="50179" name="Group 3"/>
            <p:cNvGrpSpPr>
              <a:grpSpLocks/>
            </p:cNvGrpSpPr>
            <p:nvPr/>
          </p:nvGrpSpPr>
          <p:grpSpPr bwMode="auto">
            <a:xfrm>
              <a:off x="1573" y="2815"/>
              <a:ext cx="9423" cy="4733"/>
              <a:chOff x="1514" y="6812"/>
              <a:chExt cx="9423" cy="4733"/>
            </a:xfrm>
          </p:grpSpPr>
          <p:sp>
            <p:nvSpPr>
              <p:cNvPr id="50180" name="Text Box 4"/>
              <p:cNvSpPr txBox="1">
                <a:spLocks noChangeArrowheads="1"/>
              </p:cNvSpPr>
              <p:nvPr/>
            </p:nvSpPr>
            <p:spPr bwMode="auto">
              <a:xfrm>
                <a:off x="5171" y="6812"/>
                <a:ext cx="1553" cy="45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0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F4=F3+F2</a:t>
                </a:r>
                <a:endParaRPr kumimoji="0" lang="en-US" sz="3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0181" name="Text Box 5"/>
              <p:cNvSpPr txBox="1">
                <a:spLocks noChangeArrowheads="1"/>
              </p:cNvSpPr>
              <p:nvPr/>
            </p:nvSpPr>
            <p:spPr bwMode="auto">
              <a:xfrm>
                <a:off x="3835" y="11094"/>
                <a:ext cx="1553" cy="45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0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F0=1</a:t>
                </a:r>
                <a:endParaRPr kumimoji="0" lang="en-US" sz="3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0182" name="Text Box 6"/>
              <p:cNvSpPr txBox="1">
                <a:spLocks noChangeArrowheads="1"/>
              </p:cNvSpPr>
              <p:nvPr/>
            </p:nvSpPr>
            <p:spPr bwMode="auto">
              <a:xfrm>
                <a:off x="1514" y="11094"/>
                <a:ext cx="1553" cy="45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0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F1=1</a:t>
                </a:r>
                <a:endParaRPr kumimoji="0" lang="en-US" sz="3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0183" name="Text Box 7"/>
              <p:cNvSpPr txBox="1">
                <a:spLocks noChangeArrowheads="1"/>
              </p:cNvSpPr>
              <p:nvPr/>
            </p:nvSpPr>
            <p:spPr bwMode="auto">
              <a:xfrm>
                <a:off x="9384" y="9579"/>
                <a:ext cx="1553" cy="45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0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F0=1</a:t>
                </a:r>
                <a:endParaRPr kumimoji="0" lang="en-US" sz="3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0184" name="Text Box 8"/>
              <p:cNvSpPr txBox="1">
                <a:spLocks noChangeArrowheads="1"/>
              </p:cNvSpPr>
              <p:nvPr/>
            </p:nvSpPr>
            <p:spPr bwMode="auto">
              <a:xfrm>
                <a:off x="7239" y="9579"/>
                <a:ext cx="1553" cy="45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0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F1=1</a:t>
                </a:r>
                <a:endParaRPr kumimoji="0" lang="en-US" sz="3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0185" name="Text Box 9"/>
              <p:cNvSpPr txBox="1">
                <a:spLocks noChangeArrowheads="1"/>
              </p:cNvSpPr>
              <p:nvPr/>
            </p:nvSpPr>
            <p:spPr bwMode="auto">
              <a:xfrm>
                <a:off x="4837" y="9579"/>
                <a:ext cx="1553" cy="45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0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F1=1</a:t>
                </a:r>
                <a:endParaRPr kumimoji="0" lang="en-US" sz="3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0186" name="Text Box 10"/>
              <p:cNvSpPr txBox="1">
                <a:spLocks noChangeArrowheads="1"/>
              </p:cNvSpPr>
              <p:nvPr/>
            </p:nvSpPr>
            <p:spPr bwMode="auto">
              <a:xfrm>
                <a:off x="2202" y="9579"/>
                <a:ext cx="1553" cy="45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0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F2=F1+F0</a:t>
                </a:r>
                <a:endParaRPr kumimoji="0" lang="en-US" sz="3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0187" name="Text Box 11"/>
              <p:cNvSpPr txBox="1">
                <a:spLocks noChangeArrowheads="1"/>
              </p:cNvSpPr>
              <p:nvPr/>
            </p:nvSpPr>
            <p:spPr bwMode="auto">
              <a:xfrm>
                <a:off x="8404" y="8041"/>
                <a:ext cx="1553" cy="45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0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F2=F1+F0</a:t>
                </a:r>
                <a:endParaRPr kumimoji="0" lang="en-US" sz="3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0188" name="Text Box 12"/>
              <p:cNvSpPr txBox="1">
                <a:spLocks noChangeArrowheads="1"/>
              </p:cNvSpPr>
              <p:nvPr/>
            </p:nvSpPr>
            <p:spPr bwMode="auto">
              <a:xfrm>
                <a:off x="3618" y="8139"/>
                <a:ext cx="1553" cy="45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0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F3=F2+F1</a:t>
                </a:r>
                <a:endParaRPr kumimoji="0" lang="en-US" sz="3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50189" name="AutoShape 13"/>
              <p:cNvCxnSpPr>
                <a:cxnSpLocks noChangeShapeType="1"/>
              </p:cNvCxnSpPr>
              <p:nvPr/>
            </p:nvCxnSpPr>
            <p:spPr bwMode="auto">
              <a:xfrm flipH="1">
                <a:off x="4282" y="7263"/>
                <a:ext cx="1485" cy="876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triangle" w="med" len="med"/>
                <a:tailEnd/>
              </a:ln>
            </p:spPr>
          </p:cxnSp>
          <p:cxnSp>
            <p:nvCxnSpPr>
              <p:cNvPr id="50190" name="AutoShape 14"/>
              <p:cNvCxnSpPr>
                <a:cxnSpLocks noChangeShapeType="1"/>
              </p:cNvCxnSpPr>
              <p:nvPr/>
            </p:nvCxnSpPr>
            <p:spPr bwMode="auto">
              <a:xfrm>
                <a:off x="6390" y="7263"/>
                <a:ext cx="2513" cy="778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triangle" w="med" len="med"/>
                <a:tailEnd/>
              </a:ln>
            </p:spPr>
          </p:cxnSp>
          <p:cxnSp>
            <p:nvCxnSpPr>
              <p:cNvPr id="50191" name="AutoShape 15"/>
              <p:cNvCxnSpPr>
                <a:cxnSpLocks noChangeShapeType="1"/>
              </p:cNvCxnSpPr>
              <p:nvPr/>
            </p:nvCxnSpPr>
            <p:spPr bwMode="auto">
              <a:xfrm flipH="1">
                <a:off x="2730" y="8590"/>
                <a:ext cx="1552" cy="989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triangle" w="med" len="med"/>
                <a:tailEnd/>
              </a:ln>
            </p:spPr>
          </p:cxnSp>
          <p:cxnSp>
            <p:nvCxnSpPr>
              <p:cNvPr id="50192" name="AutoShape 16"/>
              <p:cNvCxnSpPr>
                <a:cxnSpLocks noChangeShapeType="1"/>
              </p:cNvCxnSpPr>
              <p:nvPr/>
            </p:nvCxnSpPr>
            <p:spPr bwMode="auto">
              <a:xfrm>
                <a:off x="4683" y="8590"/>
                <a:ext cx="939" cy="989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triangle" w="med" len="med"/>
                <a:tailEnd/>
              </a:ln>
            </p:spPr>
          </p:cxnSp>
          <p:cxnSp>
            <p:nvCxnSpPr>
              <p:cNvPr id="50193" name="AutoShape 17"/>
              <p:cNvCxnSpPr>
                <a:cxnSpLocks noChangeShapeType="1"/>
                <a:stCxn id="50187" idx="2"/>
              </p:cNvCxnSpPr>
              <p:nvPr/>
            </p:nvCxnSpPr>
            <p:spPr bwMode="auto">
              <a:xfrm flipH="1">
                <a:off x="8177" y="8492"/>
                <a:ext cx="1004" cy="1087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triangle" w="med" len="med"/>
                <a:tailEnd/>
              </a:ln>
            </p:spPr>
          </p:cxnSp>
          <p:cxnSp>
            <p:nvCxnSpPr>
              <p:cNvPr id="50194" name="AutoShape 18"/>
              <p:cNvCxnSpPr>
                <a:cxnSpLocks noChangeShapeType="1"/>
              </p:cNvCxnSpPr>
              <p:nvPr/>
            </p:nvCxnSpPr>
            <p:spPr bwMode="auto">
              <a:xfrm>
                <a:off x="9603" y="8492"/>
                <a:ext cx="515" cy="1087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triangle" w="med" len="med"/>
                <a:tailEnd/>
              </a:ln>
            </p:spPr>
          </p:cxnSp>
          <p:cxnSp>
            <p:nvCxnSpPr>
              <p:cNvPr id="50195" name="AutoShape 19"/>
              <p:cNvCxnSpPr>
                <a:cxnSpLocks noChangeShapeType="1"/>
                <a:stCxn id="50186" idx="2"/>
              </p:cNvCxnSpPr>
              <p:nvPr/>
            </p:nvCxnSpPr>
            <p:spPr bwMode="auto">
              <a:xfrm flipH="1">
                <a:off x="2605" y="10030"/>
                <a:ext cx="373" cy="1127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triangle" w="med" len="med"/>
                <a:tailEnd/>
              </a:ln>
            </p:spPr>
          </p:cxnSp>
          <p:cxnSp>
            <p:nvCxnSpPr>
              <p:cNvPr id="50196" name="AutoShape 20"/>
              <p:cNvCxnSpPr>
                <a:cxnSpLocks noChangeShapeType="1"/>
              </p:cNvCxnSpPr>
              <p:nvPr/>
            </p:nvCxnSpPr>
            <p:spPr bwMode="auto">
              <a:xfrm>
                <a:off x="3432" y="10030"/>
                <a:ext cx="963" cy="106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triangle" w="med" len="med"/>
                <a:tailEnd/>
              </a:ln>
            </p:spPr>
          </p:cxnSp>
        </p:grpSp>
        <p:sp>
          <p:nvSpPr>
            <p:cNvPr id="50197" name="Text Box 21"/>
            <p:cNvSpPr txBox="1">
              <a:spLocks noChangeArrowheads="1"/>
            </p:cNvSpPr>
            <p:nvPr/>
          </p:nvSpPr>
          <p:spPr bwMode="auto">
            <a:xfrm>
              <a:off x="2032" y="6399"/>
              <a:ext cx="861" cy="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kq=1</a:t>
              </a:r>
              <a:endParaRPr kumimoji="0" lang="en-US" sz="3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198" name="Text Box 22"/>
            <p:cNvSpPr txBox="1">
              <a:spLocks noChangeArrowheads="1"/>
            </p:cNvSpPr>
            <p:nvPr/>
          </p:nvSpPr>
          <p:spPr bwMode="auto">
            <a:xfrm>
              <a:off x="4035" y="6399"/>
              <a:ext cx="861" cy="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kq=1</a:t>
              </a:r>
              <a:endParaRPr kumimoji="0" lang="en-US" sz="3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199" name="Text Box 23"/>
            <p:cNvSpPr txBox="1">
              <a:spLocks noChangeArrowheads="1"/>
            </p:cNvSpPr>
            <p:nvPr/>
          </p:nvSpPr>
          <p:spPr bwMode="auto">
            <a:xfrm>
              <a:off x="5230" y="4823"/>
              <a:ext cx="861" cy="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kq=1</a:t>
              </a:r>
              <a:endParaRPr kumimoji="0" lang="en-US" sz="3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200" name="Text Box 24"/>
            <p:cNvSpPr txBox="1">
              <a:spLocks noChangeArrowheads="1"/>
            </p:cNvSpPr>
            <p:nvPr/>
          </p:nvSpPr>
          <p:spPr bwMode="auto">
            <a:xfrm>
              <a:off x="2752" y="4800"/>
              <a:ext cx="861" cy="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kq=2</a:t>
              </a:r>
              <a:endParaRPr kumimoji="0" lang="en-US" sz="3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201" name="Text Box 25"/>
            <p:cNvSpPr txBox="1">
              <a:spLocks noChangeArrowheads="1"/>
            </p:cNvSpPr>
            <p:nvPr/>
          </p:nvSpPr>
          <p:spPr bwMode="auto">
            <a:xfrm>
              <a:off x="9895" y="4800"/>
              <a:ext cx="861" cy="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kq=1</a:t>
              </a:r>
              <a:endParaRPr kumimoji="0" lang="en-US" sz="3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202" name="Text Box 26"/>
            <p:cNvSpPr txBox="1">
              <a:spLocks noChangeArrowheads="1"/>
            </p:cNvSpPr>
            <p:nvPr/>
          </p:nvSpPr>
          <p:spPr bwMode="auto">
            <a:xfrm>
              <a:off x="7927" y="4823"/>
              <a:ext cx="861" cy="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kq=1</a:t>
              </a:r>
              <a:endParaRPr kumimoji="0" lang="en-US" sz="3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203" name="Text Box 27"/>
            <p:cNvSpPr txBox="1">
              <a:spLocks noChangeArrowheads="1"/>
            </p:cNvSpPr>
            <p:nvPr/>
          </p:nvSpPr>
          <p:spPr bwMode="auto">
            <a:xfrm>
              <a:off x="7927" y="3404"/>
              <a:ext cx="861" cy="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kq=2</a:t>
              </a:r>
              <a:endParaRPr kumimoji="0" lang="en-US" sz="3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204" name="Text Box 28"/>
            <p:cNvSpPr txBox="1">
              <a:spLocks noChangeArrowheads="1"/>
            </p:cNvSpPr>
            <p:nvPr/>
          </p:nvSpPr>
          <p:spPr bwMode="auto">
            <a:xfrm>
              <a:off x="4369" y="3404"/>
              <a:ext cx="861" cy="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kq=3</a:t>
              </a:r>
              <a:endParaRPr kumimoji="0" lang="en-US" sz="3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205" name="Text Box 29"/>
            <p:cNvSpPr txBox="1">
              <a:spLocks noChangeArrowheads="1"/>
            </p:cNvSpPr>
            <p:nvPr/>
          </p:nvSpPr>
          <p:spPr bwMode="auto">
            <a:xfrm>
              <a:off x="5588" y="1817"/>
              <a:ext cx="861" cy="463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kq=5</a:t>
              </a:r>
              <a:endParaRPr kumimoji="0" lang="en-US" sz="3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50206" name="AutoShape 30"/>
            <p:cNvCxnSpPr>
              <a:cxnSpLocks noChangeShapeType="1"/>
            </p:cNvCxnSpPr>
            <p:nvPr/>
          </p:nvCxnSpPr>
          <p:spPr bwMode="auto">
            <a:xfrm flipV="1">
              <a:off x="5982" y="2280"/>
              <a:ext cx="0" cy="53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2435788675"/>
      </p:ext>
    </p:extLst>
  </p:cSld>
  <p:clrMapOvr>
    <a:masterClrMapping/>
  </p:clrMapOvr>
  <p:transition>
    <p:strips dir="r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33400" y="1524000"/>
            <a:ext cx="8077200" cy="6095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kiếm</a:t>
            </a:r>
            <a:r>
              <a:rPr lang="en-US" dirty="0"/>
              <a:t> </a:t>
            </a:r>
            <a:r>
              <a:rPr lang="en-US" dirty="0" err="1"/>
              <a:t>nhị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dãy</a:t>
            </a:r>
            <a:r>
              <a:rPr lang="en-US" dirty="0"/>
              <a:t>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sắp</a:t>
            </a:r>
            <a:r>
              <a:rPr lang="en-US" dirty="0"/>
              <a:t> </a:t>
            </a:r>
            <a:r>
              <a:rPr lang="en-US" dirty="0" err="1"/>
              <a:t>tăng</a:t>
            </a:r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523304"/>
              </p:ext>
            </p:extLst>
          </p:nvPr>
        </p:nvGraphicFramePr>
        <p:xfrm>
          <a:off x="396101" y="2324100"/>
          <a:ext cx="8366899" cy="3622431"/>
        </p:xfrm>
        <a:graphic>
          <a:graphicData uri="http://schemas.openxmlformats.org/drawingml/2006/table">
            <a:tbl>
              <a:tblPr/>
              <a:tblGrid>
                <a:gridCol w="12228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18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22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927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Bước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1</a:t>
                      </a:r>
                    </a:p>
                  </a:txBody>
                  <a:tcPr marL="61312" marR="61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>
                          <a:latin typeface="Times New Roman"/>
                          <a:ea typeface="Times New Roman"/>
                        </a:rPr>
                        <a:t>Nếu left&gt;right trả về -1</a:t>
                      </a:r>
                    </a:p>
                  </a:txBody>
                  <a:tcPr marL="61312" marR="61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277">
                <a:tc rowSpan="4"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Bước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2</a:t>
                      </a:r>
                    </a:p>
                  </a:txBody>
                  <a:tcPr marL="61312" marR="61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B2.1:</a:t>
                      </a:r>
                    </a:p>
                  </a:txBody>
                  <a:tcPr marL="61312" marR="61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>
                          <a:latin typeface="Times New Roman"/>
                          <a:ea typeface="Times New Roman"/>
                        </a:rPr>
                        <a:t>Tính mid=(left+right)/2</a:t>
                      </a:r>
                    </a:p>
                  </a:txBody>
                  <a:tcPr marL="61312" marR="61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11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>
                          <a:latin typeface="Times New Roman"/>
                          <a:ea typeface="Times New Roman"/>
                        </a:rPr>
                        <a:t>B2.2:</a:t>
                      </a:r>
                    </a:p>
                  </a:txBody>
                  <a:tcPr marL="61312" marR="61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Nếu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a[mid]=x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thì</a:t>
                      </a:r>
                      <a:endParaRPr lang="en-US" sz="2600" b="1" dirty="0">
                        <a:latin typeface="Times New Roman"/>
                        <a:ea typeface="Times New Roman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	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trả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về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mid</a:t>
                      </a:r>
                    </a:p>
                  </a:txBody>
                  <a:tcPr marL="61312" marR="61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82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>
                          <a:latin typeface="Times New Roman"/>
                          <a:ea typeface="Times New Roman"/>
                        </a:rPr>
                        <a:t>B2.3:</a:t>
                      </a:r>
                    </a:p>
                  </a:txBody>
                  <a:tcPr marL="61312" marR="61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Nếu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a[mid]&lt;x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thì</a:t>
                      </a:r>
                      <a:endParaRPr lang="en-US" sz="2600" b="1" dirty="0">
                        <a:latin typeface="Times New Roman"/>
                        <a:ea typeface="Times New Roman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baseline="0" dirty="0">
                          <a:latin typeface="Times New Roman"/>
                          <a:ea typeface="Times New Roman"/>
                        </a:rPr>
                        <a:t>     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trả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về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TimNhiPhan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(a,mid+1,right,x)</a:t>
                      </a:r>
                    </a:p>
                  </a:txBody>
                  <a:tcPr marL="61312" marR="61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90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B2.4:</a:t>
                      </a:r>
                    </a:p>
                  </a:txBody>
                  <a:tcPr marL="61312" marR="61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Ngược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lại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: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baseline="0" dirty="0">
                          <a:latin typeface="Times New Roman"/>
                          <a:ea typeface="Times New Roman"/>
                        </a:rPr>
                        <a:t>     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trả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về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TimNhiPhan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(a,left,mid-1,x)</a:t>
                      </a:r>
                    </a:p>
                  </a:txBody>
                  <a:tcPr marL="61312" marR="61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nhị</a:t>
            </a:r>
            <a:r>
              <a:rPr lang="en-US" dirty="0"/>
              <a:t> </a:t>
            </a:r>
            <a:r>
              <a:rPr lang="en-US" dirty="0" err="1"/>
              <a:t>phân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163210"/>
      </p:ext>
    </p:extLst>
  </p:cSld>
  <p:clrMapOvr>
    <a:masterClrMapping/>
  </p:clrMapOvr>
  <p:transition>
    <p:strips dir="r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53001"/>
          </a:xfrm>
        </p:spPr>
        <p:txBody>
          <a:bodyPr>
            <a:normAutofit fontScale="85000" lnSpcReduction="20000"/>
          </a:bodyPr>
          <a:lstStyle/>
          <a:p>
            <a:r>
              <a:rPr lang="en-US" i="1" dirty="0" err="1"/>
              <a:t>Cài</a:t>
            </a:r>
            <a:r>
              <a:rPr lang="en-US" i="1" dirty="0"/>
              <a:t> </a:t>
            </a:r>
            <a:r>
              <a:rPr lang="en-US" i="1" dirty="0" err="1"/>
              <a:t>đặt</a:t>
            </a:r>
            <a:r>
              <a:rPr lang="en-US" i="1" dirty="0"/>
              <a:t>:</a:t>
            </a:r>
          </a:p>
          <a:p>
            <a:pPr>
              <a:buNone/>
            </a:pP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TimNhiPhan</a:t>
            </a:r>
            <a:r>
              <a:rPr lang="en-US" dirty="0"/>
              <a:t>(</a:t>
            </a:r>
            <a:r>
              <a:rPr lang="en-US" dirty="0" err="1"/>
              <a:t>int</a:t>
            </a:r>
            <a:r>
              <a:rPr lang="en-US" dirty="0"/>
              <a:t> []</a:t>
            </a:r>
            <a:r>
              <a:rPr lang="en-US" dirty="0" err="1"/>
              <a:t>a,int</a:t>
            </a:r>
            <a:r>
              <a:rPr lang="en-US" dirty="0"/>
              <a:t> left, </a:t>
            </a: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right,int</a:t>
            </a:r>
            <a:r>
              <a:rPr lang="en-US" dirty="0"/>
              <a:t> x)</a:t>
            </a:r>
          </a:p>
          <a:p>
            <a:pPr>
              <a:buNone/>
            </a:pPr>
            <a:r>
              <a:rPr lang="en-US" dirty="0"/>
              <a:t>{   </a:t>
            </a:r>
          </a:p>
          <a:p>
            <a:pPr>
              <a:buNone/>
            </a:pPr>
            <a:r>
              <a:rPr lang="en-US" dirty="0"/>
              <a:t>		if (left &gt; right) return -1;</a:t>
            </a:r>
          </a:p>
          <a:p>
            <a:pPr>
              <a:buNone/>
            </a:pPr>
            <a:r>
              <a:rPr lang="en-US" dirty="0"/>
              <a:t>     	</a:t>
            </a:r>
            <a:r>
              <a:rPr lang="en-US" dirty="0" err="1"/>
              <a:t>int</a:t>
            </a:r>
            <a:r>
              <a:rPr lang="en-US" dirty="0"/>
              <a:t> mid = (left + right) / 2;</a:t>
            </a:r>
          </a:p>
          <a:p>
            <a:pPr>
              <a:buNone/>
            </a:pPr>
            <a:r>
              <a:rPr lang="en-US" dirty="0"/>
              <a:t>    	if (a[mid] == x)     return mid;</a:t>
            </a:r>
          </a:p>
          <a:p>
            <a:pPr>
              <a:buNone/>
            </a:pPr>
            <a:r>
              <a:rPr lang="en-US" dirty="0"/>
              <a:t>     	if (a[mid] &lt; x)   return </a:t>
            </a:r>
            <a:r>
              <a:rPr lang="en-US" dirty="0" err="1"/>
              <a:t>TimNhiPhan</a:t>
            </a:r>
            <a:r>
              <a:rPr lang="en-US" dirty="0"/>
              <a:t>(a, mid + 1,right,x);</a:t>
            </a:r>
          </a:p>
          <a:p>
            <a:pPr>
              <a:buNone/>
            </a:pPr>
            <a:r>
              <a:rPr lang="en-US" dirty="0"/>
              <a:t>     	return </a:t>
            </a:r>
            <a:r>
              <a:rPr lang="en-US" dirty="0" err="1"/>
              <a:t>TimNhiPhan</a:t>
            </a:r>
            <a:r>
              <a:rPr lang="en-US" dirty="0"/>
              <a:t>(a,left,mid-1,x);</a:t>
            </a:r>
          </a:p>
          <a:p>
            <a:pPr>
              <a:buNone/>
            </a:pPr>
            <a:r>
              <a:rPr lang="en-US" dirty="0"/>
              <a:t>}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nhị</a:t>
            </a:r>
            <a:r>
              <a:rPr lang="en-US" dirty="0"/>
              <a:t> </a:t>
            </a:r>
            <a:r>
              <a:rPr lang="en-US" dirty="0" err="1"/>
              <a:t>phân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718149"/>
      </p:ext>
    </p:extLst>
  </p:cSld>
  <p:clrMapOvr>
    <a:masterClrMapping/>
  </p:clrMapOvr>
  <p:transition>
    <p:strips dir="r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CÁC DẠNG ĐỆ QUY KHÁC</a:t>
            </a:r>
          </a:p>
        </p:txBody>
      </p:sp>
    </p:spTree>
    <p:extLst>
      <p:ext uri="{BB962C8B-B14F-4D97-AF65-F5344CB8AC3E}">
        <p14:creationId xmlns:p14="http://schemas.microsoft.com/office/powerpoint/2010/main" val="37788868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33400" y="1447801"/>
            <a:ext cx="8153400" cy="6857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trực</a:t>
            </a:r>
            <a:r>
              <a:rPr lang="en-US" dirty="0"/>
              <a:t> </a:t>
            </a:r>
            <a:r>
              <a:rPr lang="en-US" dirty="0" err="1"/>
              <a:t>tiếp</a:t>
            </a:r>
            <a:r>
              <a:rPr lang="en-US" dirty="0"/>
              <a:t>, </a:t>
            </a:r>
            <a:r>
              <a:rPr lang="en-US" dirty="0" err="1"/>
              <a:t>gọi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vòng</a:t>
            </a:r>
            <a:r>
              <a:rPr lang="en-US" dirty="0"/>
              <a:t> </a:t>
            </a:r>
            <a:r>
              <a:rPr lang="en-US" dirty="0" err="1"/>
              <a:t>lặp</a:t>
            </a:r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/>
          </p:nvPr>
        </p:nvGraphicFramePr>
        <p:xfrm>
          <a:off x="685800" y="2255520"/>
          <a:ext cx="7848600" cy="2560320"/>
        </p:xfrm>
        <a:graphic>
          <a:graphicData uri="http://schemas.openxmlformats.org/drawingml/2006/table">
            <a:tbl>
              <a:tblPr/>
              <a:tblGrid>
                <a:gridCol w="12553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932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5750">
                <a:tc gridSpan="2"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Vòng lặp for từ giá trị đầu đến giá trị cuối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83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B1.1: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Thực hiện lệnh 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B2.2: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Nếu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thỏa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điều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kiện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dừng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thì</a:t>
                      </a:r>
                      <a:endParaRPr lang="en-US" sz="2800" b="1" dirty="0">
                        <a:latin typeface="Times New Roman"/>
                        <a:ea typeface="Times New Roman"/>
                      </a:endParaRP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	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Thực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hiện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lệnh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S*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23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B2.3: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Ngược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lại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: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	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Gọi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đệ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quy</a:t>
                      </a:r>
                      <a:endParaRPr lang="en-US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phi </a:t>
            </a:r>
            <a:r>
              <a:rPr lang="en-US" dirty="0" err="1"/>
              <a:t>tuyến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242241"/>
      </p:ext>
    </p:extLst>
  </p:cSld>
  <p:clrMapOvr>
    <a:masterClrMapping/>
  </p:clrMapOvr>
  <p:transition>
    <p:strips dir="r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533399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dạng</a:t>
            </a:r>
            <a:r>
              <a:rPr lang="en-US" dirty="0"/>
              <a:t>: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500048"/>
              </p:ext>
            </p:extLst>
          </p:nvPr>
        </p:nvGraphicFramePr>
        <p:xfrm>
          <a:off x="685802" y="2362200"/>
          <a:ext cx="8077198" cy="2865120"/>
        </p:xfrm>
        <a:graphic>
          <a:graphicData uri="http://schemas.openxmlformats.org/drawingml/2006/table">
            <a:tbl>
              <a:tblPr/>
              <a:tblGrid>
                <a:gridCol w="7368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358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7417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B1:</a:t>
                      </a:r>
                    </a:p>
                  </a:txBody>
                  <a:tcPr marL="17526" marR="17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Nếu thỏa điều kiện dừng thì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	Thực hiện lệnh S</a:t>
                      </a:r>
                    </a:p>
                  </a:txBody>
                  <a:tcPr marL="17526" marR="17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249">
                <a:tc rowSpan="3"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B2:</a:t>
                      </a:r>
                    </a:p>
                  </a:txBody>
                  <a:tcPr marL="17526" marR="17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Ngược lại:</a:t>
                      </a:r>
                    </a:p>
                  </a:txBody>
                  <a:tcPr marL="17526" marR="17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0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B2.1</a:t>
                      </a:r>
                    </a:p>
                  </a:txBody>
                  <a:tcPr marL="17526" marR="17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Thực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hiện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lệnh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S*</a:t>
                      </a:r>
                    </a:p>
                  </a:txBody>
                  <a:tcPr marL="17526" marR="17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82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B2.2</a:t>
                      </a:r>
                    </a:p>
                  </a:txBody>
                  <a:tcPr marL="17526" marR="17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Vòng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lặp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for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từ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giá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trị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đầu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đến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cuối</a:t>
                      </a:r>
                      <a:endParaRPr lang="en-US" sz="2800" b="1" dirty="0">
                        <a:latin typeface="Times New Roman"/>
                        <a:ea typeface="Times New Roman"/>
                      </a:endParaRPr>
                    </a:p>
                    <a:p>
                      <a:pPr marL="436245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Gọi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đệ</a:t>
                      </a: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="1" dirty="0" err="1">
                          <a:latin typeface="Times New Roman"/>
                          <a:ea typeface="Times New Roman"/>
                        </a:rPr>
                        <a:t>quy</a:t>
                      </a:r>
                      <a:endParaRPr lang="en-US" sz="2800" b="1" dirty="0">
                        <a:latin typeface="Times New Roman"/>
                        <a:ea typeface="Times New Roman"/>
                      </a:endParaRPr>
                    </a:p>
                  </a:txBody>
                  <a:tcPr marL="17526" marR="17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phi </a:t>
            </a:r>
            <a:r>
              <a:rPr lang="en-US" dirty="0" err="1"/>
              <a:t>tuyến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576739"/>
      </p:ext>
    </p:extLst>
  </p:cSld>
  <p:clrMapOvr>
    <a:masterClrMapping/>
  </p:clrMapOvr>
  <p:transition>
    <p:strips dir="ru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28999"/>
          </a:xfrm>
        </p:spPr>
        <p:txBody>
          <a:bodyPr/>
          <a:lstStyle/>
          <a:p>
            <a:r>
              <a:rPr lang="en-US" dirty="0"/>
              <a:t>Ta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hồi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dãy</a:t>
            </a:r>
            <a:r>
              <a:rPr lang="en-US" dirty="0"/>
              <a:t> {</a:t>
            </a:r>
            <a:r>
              <a:rPr lang="en-US" dirty="0" err="1"/>
              <a:t>X</a:t>
            </a:r>
            <a:r>
              <a:rPr lang="en-US" baseline="-25000" dirty="0" err="1"/>
              <a:t>n</a:t>
            </a:r>
            <a:r>
              <a:rPr lang="en-US" dirty="0"/>
              <a:t>} </a:t>
            </a:r>
            <a:r>
              <a:rPr lang="en-US" dirty="0" err="1"/>
              <a:t>như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X</a:t>
            </a:r>
            <a:r>
              <a:rPr lang="en-US" baseline="-25000" dirty="0"/>
              <a:t>0</a:t>
            </a:r>
            <a:r>
              <a:rPr lang="en-US" dirty="0"/>
              <a:t> = 1.</a:t>
            </a:r>
          </a:p>
          <a:p>
            <a:pPr lvl="1"/>
            <a:r>
              <a:rPr lang="en-US" dirty="0" err="1"/>
              <a:t>X</a:t>
            </a:r>
            <a:r>
              <a:rPr lang="en-US" baseline="-25000" dirty="0" err="1"/>
              <a:t>n</a:t>
            </a:r>
            <a:r>
              <a:rPr lang="en-US" dirty="0"/>
              <a:t> = n</a:t>
            </a:r>
            <a:r>
              <a:rPr lang="en-US" baseline="30000" dirty="0"/>
              <a:t>2</a:t>
            </a:r>
            <a:r>
              <a:rPr lang="en-US" dirty="0"/>
              <a:t>X</a:t>
            </a:r>
            <a:r>
              <a:rPr lang="en-US" baseline="-25000" dirty="0"/>
              <a:t>0</a:t>
            </a:r>
            <a:r>
              <a:rPr lang="en-US" dirty="0"/>
              <a:t> +(n-1)</a:t>
            </a:r>
            <a:r>
              <a:rPr lang="en-US" baseline="30000" dirty="0"/>
              <a:t>2</a:t>
            </a:r>
            <a:r>
              <a:rPr lang="en-US" dirty="0"/>
              <a:t>X</a:t>
            </a:r>
            <a:r>
              <a:rPr lang="en-US" baseline="-25000" dirty="0"/>
              <a:t>1</a:t>
            </a:r>
            <a:r>
              <a:rPr lang="en-US" dirty="0"/>
              <a:t>+..+2</a:t>
            </a:r>
            <a:r>
              <a:rPr lang="en-US" baseline="30000" dirty="0"/>
              <a:t>2</a:t>
            </a:r>
            <a:r>
              <a:rPr lang="en-US" dirty="0"/>
              <a:t>X</a:t>
            </a:r>
            <a:r>
              <a:rPr lang="en-US" baseline="-25000" dirty="0"/>
              <a:t>n-2</a:t>
            </a:r>
            <a:r>
              <a:rPr lang="en-US" dirty="0"/>
              <a:t> +1</a:t>
            </a:r>
            <a:r>
              <a:rPr lang="en-US" baseline="30000" dirty="0"/>
              <a:t>2</a:t>
            </a:r>
            <a:r>
              <a:rPr lang="en-US" dirty="0"/>
              <a:t>X</a:t>
            </a:r>
            <a:r>
              <a:rPr lang="en-US" baseline="-25000" dirty="0"/>
              <a:t>n-1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phi </a:t>
            </a:r>
            <a:r>
              <a:rPr lang="en-US" dirty="0" err="1"/>
              <a:t>tuyến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343773"/>
      </p:ext>
    </p:extLst>
  </p:cSld>
  <p:clrMapOvr>
    <a:masterClrMapping/>
  </p:clrMapOvr>
  <p:transition>
    <p:strips dir="ru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509761"/>
            <a:ext cx="8229600" cy="5195839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TinhX</a:t>
            </a:r>
            <a:r>
              <a:rPr lang="en-US" dirty="0"/>
              <a:t>(</a:t>
            </a:r>
            <a:r>
              <a:rPr lang="en-US" dirty="0" err="1"/>
              <a:t>int</a:t>
            </a:r>
            <a:r>
              <a:rPr lang="en-US" dirty="0"/>
              <a:t> n)</a:t>
            </a:r>
          </a:p>
          <a:p>
            <a:pPr>
              <a:buNone/>
            </a:pPr>
            <a:r>
              <a:rPr lang="en-US" dirty="0"/>
              <a:t>{   if (n == 0) return 1;</a:t>
            </a:r>
          </a:p>
          <a:p>
            <a:pPr>
              <a:buNone/>
            </a:pPr>
            <a:r>
              <a:rPr lang="en-US" dirty="0"/>
              <a:t>     else     </a:t>
            </a:r>
          </a:p>
          <a:p>
            <a:pPr>
              <a:buNone/>
            </a:pPr>
            <a:r>
              <a:rPr lang="en-US" dirty="0"/>
              <a:t>	 {    </a:t>
            </a:r>
          </a:p>
          <a:p>
            <a:pPr>
              <a:buNone/>
            </a:pPr>
            <a:r>
              <a:rPr lang="en-US" dirty="0"/>
              <a:t>		</a:t>
            </a:r>
            <a:r>
              <a:rPr lang="en-US" dirty="0" err="1"/>
              <a:t>int</a:t>
            </a:r>
            <a:r>
              <a:rPr lang="en-US" dirty="0"/>
              <a:t> tong = 0;</a:t>
            </a:r>
          </a:p>
          <a:p>
            <a:pPr>
              <a:buNone/>
            </a:pPr>
            <a:r>
              <a:rPr lang="en-US"/>
              <a:t>           for </a:t>
            </a:r>
            <a:r>
              <a:rPr lang="en-US" dirty="0"/>
              <a:t>(</a:t>
            </a: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= 0; </a:t>
            </a:r>
            <a:r>
              <a:rPr lang="en-US" dirty="0" err="1"/>
              <a:t>i</a:t>
            </a:r>
            <a:r>
              <a:rPr lang="en-US" dirty="0"/>
              <a:t> &lt; n; </a:t>
            </a:r>
            <a:r>
              <a:rPr lang="en-US" dirty="0" err="1"/>
              <a:t>i</a:t>
            </a:r>
            <a:r>
              <a:rPr lang="en-US" dirty="0"/>
              <a:t>++)</a:t>
            </a:r>
          </a:p>
          <a:p>
            <a:pPr>
              <a:buNone/>
            </a:pPr>
            <a:r>
              <a:rPr lang="en-US" dirty="0"/>
              <a:t>			tong += (n - </a:t>
            </a:r>
            <a:r>
              <a:rPr lang="en-US" dirty="0" err="1"/>
              <a:t>i</a:t>
            </a:r>
            <a:r>
              <a:rPr lang="en-US" dirty="0"/>
              <a:t>) * (n - </a:t>
            </a:r>
            <a:r>
              <a:rPr lang="en-US" dirty="0" err="1"/>
              <a:t>i</a:t>
            </a:r>
            <a:r>
              <a:rPr lang="en-US" dirty="0"/>
              <a:t>) * </a:t>
            </a:r>
            <a:r>
              <a:rPr lang="en-US" dirty="0" err="1"/>
              <a:t>TinhX</a:t>
            </a:r>
            <a:r>
              <a:rPr lang="en-US" dirty="0"/>
              <a:t>(</a:t>
            </a:r>
            <a:r>
              <a:rPr lang="en-US" dirty="0" err="1"/>
              <a:t>i</a:t>
            </a:r>
            <a:r>
              <a:rPr lang="en-US" dirty="0"/>
              <a:t>);</a:t>
            </a:r>
          </a:p>
          <a:p>
            <a:pPr>
              <a:buNone/>
            </a:pPr>
            <a:r>
              <a:rPr lang="en-US" dirty="0"/>
              <a:t>		return tong;</a:t>
            </a:r>
          </a:p>
          <a:p>
            <a:pPr>
              <a:buNone/>
            </a:pPr>
            <a:r>
              <a:rPr lang="en-US" dirty="0"/>
              <a:t>	 }</a:t>
            </a:r>
          </a:p>
          <a:p>
            <a:pPr>
              <a:buNone/>
            </a:pPr>
            <a:r>
              <a:rPr lang="en-US" dirty="0"/>
              <a:t>}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phi </a:t>
            </a:r>
            <a:r>
              <a:rPr lang="en-US" dirty="0" err="1"/>
              <a:t>tuyến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619554"/>
      </p:ext>
    </p:extLst>
  </p:cSld>
  <p:clrMapOvr>
    <a:masterClrMapping/>
  </p:clrMapOvr>
  <p:transition>
    <p:strips dir="ru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249155"/>
            <a:ext cx="8229600" cy="141784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thân</a:t>
            </a:r>
            <a:r>
              <a:rPr lang="en-US" dirty="0"/>
              <a:t> </a:t>
            </a:r>
            <a:r>
              <a:rPr lang="en-US" dirty="0" err="1"/>
              <a:t>hàm</a:t>
            </a:r>
            <a:r>
              <a:rPr lang="en-US" dirty="0"/>
              <a:t> </a:t>
            </a:r>
            <a:r>
              <a:rPr lang="en-US" dirty="0" err="1"/>
              <a:t>này</a:t>
            </a:r>
            <a:r>
              <a:rPr lang="en-US" dirty="0"/>
              <a:t> có </a:t>
            </a:r>
            <a:r>
              <a:rPr lang="en-US" dirty="0" err="1"/>
              <a:t>lời</a:t>
            </a:r>
            <a:r>
              <a:rPr lang="en-US" dirty="0"/>
              <a:t> </a:t>
            </a:r>
            <a:r>
              <a:rPr lang="en-US" dirty="0" err="1"/>
              <a:t>gọi</a:t>
            </a:r>
            <a:r>
              <a:rPr lang="en-US" dirty="0"/>
              <a:t> </a:t>
            </a:r>
            <a:r>
              <a:rPr lang="en-US" dirty="0" err="1"/>
              <a:t>hàm</a:t>
            </a:r>
            <a:r>
              <a:rPr lang="en-US" dirty="0"/>
              <a:t> </a:t>
            </a:r>
            <a:r>
              <a:rPr lang="en-US" dirty="0" err="1"/>
              <a:t>đến</a:t>
            </a:r>
            <a:r>
              <a:rPr lang="en-US" dirty="0"/>
              <a:t> </a:t>
            </a:r>
            <a:r>
              <a:rPr lang="en-US" dirty="0" err="1"/>
              <a:t>hàm</a:t>
            </a:r>
            <a:r>
              <a:rPr lang="en-US" dirty="0"/>
              <a:t> </a:t>
            </a:r>
            <a:r>
              <a:rPr lang="en-US" dirty="0" err="1"/>
              <a:t>kia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thân</a:t>
            </a:r>
            <a:r>
              <a:rPr lang="en-US" dirty="0"/>
              <a:t> </a:t>
            </a:r>
            <a:r>
              <a:rPr lang="en-US" dirty="0" err="1"/>
              <a:t>hàm</a:t>
            </a:r>
            <a:r>
              <a:rPr lang="en-US" dirty="0"/>
              <a:t> </a:t>
            </a:r>
            <a:r>
              <a:rPr lang="en-US" dirty="0" err="1"/>
              <a:t>kia</a:t>
            </a:r>
            <a:r>
              <a:rPr lang="en-US" dirty="0"/>
              <a:t> có </a:t>
            </a:r>
            <a:r>
              <a:rPr lang="en-US" dirty="0" err="1"/>
              <a:t>lời</a:t>
            </a:r>
            <a:r>
              <a:rPr lang="en-US" dirty="0"/>
              <a:t> </a:t>
            </a:r>
            <a:r>
              <a:rPr lang="en-US" dirty="0" err="1"/>
              <a:t>gọi</a:t>
            </a:r>
            <a:r>
              <a:rPr lang="en-US" dirty="0"/>
              <a:t> </a:t>
            </a:r>
            <a:r>
              <a:rPr lang="en-US" dirty="0" err="1"/>
              <a:t>hàm</a:t>
            </a:r>
            <a:r>
              <a:rPr lang="en-US" dirty="0"/>
              <a:t> </a:t>
            </a:r>
            <a:r>
              <a:rPr lang="en-US" dirty="0" err="1"/>
              <a:t>tới</a:t>
            </a:r>
            <a:r>
              <a:rPr lang="en-US" dirty="0"/>
              <a:t> </a:t>
            </a:r>
            <a:r>
              <a:rPr lang="en-US" dirty="0" err="1"/>
              <a:t>hàm</a:t>
            </a:r>
            <a:r>
              <a:rPr lang="en-US" dirty="0"/>
              <a:t> </a:t>
            </a:r>
            <a:r>
              <a:rPr lang="en-US" dirty="0" err="1"/>
              <a:t>này</a:t>
            </a:r>
            <a:endParaRPr lang="en-US" dirty="0"/>
          </a:p>
        </p:txBody>
      </p:sp>
      <p:pic>
        <p:nvPicPr>
          <p:cNvPr id="272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667000"/>
            <a:ext cx="8001000" cy="3505200"/>
          </a:xfrm>
          <a:prstGeom prst="rect">
            <a:avLst/>
          </a:prstGeom>
          <a:noFill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hỗ</a:t>
            </a:r>
            <a:r>
              <a:rPr lang="en-US" dirty="0"/>
              <a:t> </a:t>
            </a:r>
            <a:r>
              <a:rPr lang="en-US" dirty="0" err="1"/>
              <a:t>tương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389055"/>
      </p:ext>
    </p:extLst>
  </p:cSld>
  <p:clrMapOvr>
    <a:masterClrMapping/>
  </p:clrMapOvr>
  <p:transition>
    <p:strips dir="r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177207"/>
              </p:ext>
            </p:extLst>
          </p:nvPr>
        </p:nvGraphicFramePr>
        <p:xfrm>
          <a:off x="304800" y="1965960"/>
          <a:ext cx="4127923" cy="2377440"/>
        </p:xfrm>
        <a:graphic>
          <a:graphicData uri="http://schemas.openxmlformats.org/drawingml/2006/table">
            <a:tbl>
              <a:tblPr/>
              <a:tblGrid>
                <a:gridCol w="6947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331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5750"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Hàm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thứ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nhất</a:t>
                      </a:r>
                      <a:endParaRPr lang="en-US" sz="2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>
                          <a:latin typeface="Times New Roman"/>
                          <a:ea typeface="Times New Roman"/>
                        </a:rPr>
                        <a:t>B1: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Nếu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thỏa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đk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dừng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thì</a:t>
                      </a:r>
                      <a:endParaRPr lang="en-US" sz="2600" b="1" dirty="0">
                        <a:latin typeface="Times New Roman"/>
                        <a:ea typeface="Times New Roman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baseline="0" dirty="0">
                          <a:latin typeface="Times New Roman"/>
                          <a:ea typeface="Times New Roman"/>
                        </a:rPr>
                        <a:t>       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Thực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hiện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lệnh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S*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23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>
                          <a:latin typeface="Times New Roman"/>
                          <a:ea typeface="Times New Roman"/>
                        </a:rPr>
                        <a:t>B2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Ngược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lại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: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      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Thực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hiện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lệnh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S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baseline="0" dirty="0">
                          <a:latin typeface="Times New Roman"/>
                          <a:ea typeface="Times New Roman"/>
                        </a:rPr>
                        <a:t>       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Gọi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ĐQ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hàm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hai</a:t>
                      </a:r>
                      <a:endParaRPr lang="en-US" sz="2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16801"/>
              </p:ext>
            </p:extLst>
          </p:nvPr>
        </p:nvGraphicFramePr>
        <p:xfrm>
          <a:off x="4571342" y="1965960"/>
          <a:ext cx="4420258" cy="2377440"/>
        </p:xfrm>
        <a:graphic>
          <a:graphicData uri="http://schemas.openxmlformats.org/drawingml/2006/table">
            <a:tbl>
              <a:tblPr/>
              <a:tblGrid>
                <a:gridCol w="7556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45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5750"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Hàm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thứ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hai</a:t>
                      </a:r>
                      <a:endParaRPr lang="en-US" sz="2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>
                          <a:latin typeface="Times New Roman"/>
                          <a:ea typeface="Times New Roman"/>
                        </a:rPr>
                        <a:t>B1: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Nếu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thỏa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đk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dừng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thì</a:t>
                      </a:r>
                      <a:endParaRPr lang="en-US" sz="2600" b="1" dirty="0">
                        <a:latin typeface="Times New Roman"/>
                        <a:ea typeface="Times New Roman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	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Thực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hiện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lệnh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S*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23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>
                          <a:latin typeface="Times New Roman"/>
                          <a:ea typeface="Times New Roman"/>
                        </a:rPr>
                        <a:t>B2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Ngược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lại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: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	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Thực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hiện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lệnh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S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	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Gọi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ĐQ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hàm</a:t>
                      </a:r>
                      <a:r>
                        <a:rPr lang="en-US" sz="26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600" b="1" dirty="0" err="1">
                          <a:latin typeface="Times New Roman"/>
                          <a:ea typeface="Times New Roman"/>
                        </a:rPr>
                        <a:t>nhất</a:t>
                      </a:r>
                      <a:endParaRPr lang="en-US" sz="2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hỗ</a:t>
            </a:r>
            <a:r>
              <a:rPr lang="en-US" dirty="0"/>
              <a:t> </a:t>
            </a:r>
            <a:r>
              <a:rPr lang="en-US" dirty="0" err="1"/>
              <a:t>tương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0564047"/>
      </p:ext>
    </p:extLst>
  </p:cSld>
  <p:clrMapOvr>
    <a:masterClrMapping/>
  </p:clrMapOvr>
  <p:transition>
    <p:strips dir="r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45767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endParaRPr lang="en-US" dirty="0"/>
          </a:p>
          <a:p>
            <a:r>
              <a:rPr lang="en-US" b="1" dirty="0" err="1"/>
              <a:t>Giai</a:t>
            </a:r>
            <a:r>
              <a:rPr lang="en-US" b="1" dirty="0"/>
              <a:t> </a:t>
            </a:r>
            <a:r>
              <a:rPr lang="en-US" b="1" dirty="0" err="1"/>
              <a:t>thừa</a:t>
            </a:r>
            <a:r>
              <a:rPr lang="en-US" b="1" dirty="0"/>
              <a:t> </a:t>
            </a:r>
            <a:r>
              <a:rPr lang="en-US" b="1" dirty="0" err="1"/>
              <a:t>của</a:t>
            </a:r>
            <a:r>
              <a:rPr lang="en-US" b="1" dirty="0"/>
              <a:t> n (n!)</a:t>
            </a:r>
          </a:p>
          <a:p>
            <a:pPr lvl="1"/>
            <a:r>
              <a:rPr lang="en-US" dirty="0" err="1"/>
              <a:t>Nếu</a:t>
            </a:r>
            <a:r>
              <a:rPr lang="en-US" dirty="0"/>
              <a:t> n=0 </a:t>
            </a:r>
            <a:r>
              <a:rPr lang="en-US" dirty="0" err="1"/>
              <a:t>hoặc</a:t>
            </a:r>
            <a:r>
              <a:rPr lang="en-US" dirty="0"/>
              <a:t> n=1 	</a:t>
            </a:r>
            <a:r>
              <a:rPr lang="en-US" dirty="0" err="1"/>
              <a:t>thì</a:t>
            </a:r>
            <a:r>
              <a:rPr lang="en-US" dirty="0"/>
              <a:t> n!=1.</a:t>
            </a:r>
          </a:p>
          <a:p>
            <a:pPr lvl="1"/>
            <a:r>
              <a:rPr lang="en-US" dirty="0" err="1"/>
              <a:t>Nếu</a:t>
            </a:r>
            <a:r>
              <a:rPr lang="en-US" dirty="0"/>
              <a:t> n&gt;1		</a:t>
            </a:r>
            <a:r>
              <a:rPr lang="en-US" dirty="0" err="1"/>
              <a:t>thì</a:t>
            </a:r>
            <a:r>
              <a:rPr lang="en-US" dirty="0"/>
              <a:t> n!=(n-1)! * n</a:t>
            </a:r>
          </a:p>
          <a:p>
            <a:pPr lvl="0"/>
            <a:r>
              <a:rPr lang="en-US" b="1" dirty="0" err="1"/>
              <a:t>Tập</a:t>
            </a:r>
            <a:r>
              <a:rPr lang="en-US" b="1" dirty="0"/>
              <a:t> </a:t>
            </a:r>
            <a:r>
              <a:rPr lang="en-US" b="1" dirty="0" err="1"/>
              <a:t>số</a:t>
            </a:r>
            <a:r>
              <a:rPr lang="en-US" b="1" dirty="0"/>
              <a:t> </a:t>
            </a:r>
            <a:r>
              <a:rPr lang="en-US" b="1" dirty="0" err="1"/>
              <a:t>tự</a:t>
            </a:r>
            <a:r>
              <a:rPr lang="en-US" b="1" dirty="0"/>
              <a:t> </a:t>
            </a:r>
            <a:r>
              <a:rPr lang="en-US" b="1" dirty="0" err="1"/>
              <a:t>nhiên</a:t>
            </a:r>
            <a:endParaRPr lang="en-US" b="1" dirty="0"/>
          </a:p>
          <a:p>
            <a:pPr lvl="1"/>
            <a:r>
              <a:rPr lang="en-US" dirty="0" err="1"/>
              <a:t>Số</a:t>
            </a:r>
            <a:r>
              <a:rPr lang="en-US" dirty="0"/>
              <a:t> 1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nhiên</a:t>
            </a:r>
            <a:r>
              <a:rPr lang="en-US" dirty="0"/>
              <a:t> (1</a:t>
            </a:r>
            <a:r>
              <a:rPr lang="en-US" dirty="0">
                <a:sym typeface="Symbol"/>
              </a:rPr>
              <a:t></a:t>
            </a:r>
            <a:r>
              <a:rPr lang="en-US" dirty="0"/>
              <a:t>N)</a:t>
            </a:r>
          </a:p>
          <a:p>
            <a:pPr lvl="1"/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nhiên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nhiên</a:t>
            </a:r>
            <a:r>
              <a:rPr lang="en-US" dirty="0"/>
              <a:t> </a:t>
            </a:r>
            <a:r>
              <a:rPr lang="en-US" dirty="0" err="1"/>
              <a:t>cộng</a:t>
            </a:r>
            <a:r>
              <a:rPr lang="en-US" dirty="0"/>
              <a:t> 1 (</a:t>
            </a:r>
            <a:r>
              <a:rPr lang="en-US" dirty="0" err="1"/>
              <a:t>n</a:t>
            </a:r>
            <a:r>
              <a:rPr lang="en-US" dirty="0" err="1">
                <a:sym typeface="Symbol"/>
              </a:rPr>
              <a:t></a:t>
            </a:r>
            <a:r>
              <a:rPr lang="en-US" dirty="0" err="1"/>
              <a:t>N</a:t>
            </a:r>
            <a:r>
              <a:rPr lang="en-US" dirty="0"/>
              <a:t> </a:t>
            </a:r>
            <a:r>
              <a:rPr lang="en-US" dirty="0">
                <a:sym typeface="Symbol"/>
              </a:rPr>
              <a:t></a:t>
            </a:r>
            <a:r>
              <a:rPr lang="en-US" dirty="0"/>
              <a:t> (n+1)</a:t>
            </a:r>
            <a:r>
              <a:rPr lang="en-US" dirty="0">
                <a:sym typeface="Symbol"/>
              </a:rPr>
              <a:t></a:t>
            </a:r>
            <a:r>
              <a:rPr lang="en-US" dirty="0"/>
              <a:t>N)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Giới</a:t>
            </a:r>
            <a:r>
              <a:rPr lang="en-US" dirty="0"/>
              <a:t> </a:t>
            </a:r>
            <a:r>
              <a:rPr lang="en-US" dirty="0" err="1"/>
              <a:t>thiệu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229945"/>
      </p:ext>
    </p:extLst>
  </p:cSld>
  <p:clrMapOvr>
    <a:masterClrMapping/>
  </p:clrMapOvr>
  <p:transition>
    <p:strips dir="r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343399"/>
          </a:xfrm>
        </p:spPr>
        <p:txBody>
          <a:bodyPr>
            <a:normAutofit/>
          </a:bodyPr>
          <a:lstStyle/>
          <a:p>
            <a:pPr algn="just"/>
            <a:r>
              <a:rPr lang="en-US" dirty="0" err="1"/>
              <a:t>Tính</a:t>
            </a:r>
            <a:r>
              <a:rPr lang="en-US" dirty="0"/>
              <a:t> </a:t>
            </a:r>
            <a:r>
              <a:rPr lang="en-US" dirty="0" err="1"/>
              <a:t>sô</a:t>
            </a:r>
            <a:r>
              <a:rPr lang="en-US" dirty="0"/>
              <a:t>́ </a:t>
            </a:r>
            <a:r>
              <a:rPr lang="en-US" dirty="0" err="1"/>
              <a:t>hạng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n </a:t>
            </a:r>
            <a:r>
              <a:rPr lang="en-US" dirty="0" err="1"/>
              <a:t>của</a:t>
            </a:r>
            <a:r>
              <a:rPr lang="en-US" dirty="0"/>
              <a:t> </a:t>
            </a:r>
            <a:r>
              <a:rPr lang="en-US" dirty="0" err="1"/>
              <a:t>hai</a:t>
            </a:r>
            <a:r>
              <a:rPr lang="en-US" dirty="0"/>
              <a:t> </a:t>
            </a:r>
            <a:r>
              <a:rPr lang="en-US" dirty="0" err="1"/>
              <a:t>dãy</a:t>
            </a:r>
            <a:r>
              <a:rPr lang="en-US" dirty="0"/>
              <a:t> {</a:t>
            </a:r>
            <a:r>
              <a:rPr lang="en-US" dirty="0" err="1"/>
              <a:t>X</a:t>
            </a:r>
            <a:r>
              <a:rPr lang="en-US" baseline="-25000" dirty="0" err="1"/>
              <a:t>n</a:t>
            </a:r>
            <a:r>
              <a:rPr lang="en-US" dirty="0"/>
              <a:t>}, {</a:t>
            </a:r>
            <a:r>
              <a:rPr lang="en-US" dirty="0" err="1"/>
              <a:t>Y</a:t>
            </a:r>
            <a:r>
              <a:rPr lang="en-US" baseline="-25000" dirty="0" err="1"/>
              <a:t>n</a:t>
            </a:r>
            <a:r>
              <a:rPr lang="en-US" dirty="0"/>
              <a:t>} </a:t>
            </a:r>
            <a:r>
              <a:rPr lang="en-US" dirty="0" err="1"/>
              <a:t>được</a:t>
            </a:r>
            <a:r>
              <a:rPr lang="en-US" dirty="0"/>
              <a:t> </a:t>
            </a:r>
            <a:r>
              <a:rPr lang="en-US" dirty="0" err="1"/>
              <a:t>định</a:t>
            </a:r>
            <a:r>
              <a:rPr lang="en-US" dirty="0"/>
              <a:t> </a:t>
            </a:r>
            <a:r>
              <a:rPr lang="en-US" dirty="0" err="1"/>
              <a:t>nghĩa</a:t>
            </a:r>
            <a:r>
              <a:rPr lang="en-US" dirty="0"/>
              <a:t> </a:t>
            </a:r>
            <a:r>
              <a:rPr lang="en-US" dirty="0" err="1"/>
              <a:t>như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:</a:t>
            </a:r>
          </a:p>
          <a:p>
            <a:pPr lvl="1"/>
            <a:r>
              <a:rPr lang="fr-FR" dirty="0"/>
              <a:t>X</a:t>
            </a:r>
            <a:r>
              <a:rPr lang="fr-FR" baseline="-25000" dirty="0"/>
              <a:t>0</a:t>
            </a:r>
            <a:r>
              <a:rPr lang="fr-FR" dirty="0"/>
              <a:t> =Y</a:t>
            </a:r>
            <a:r>
              <a:rPr lang="fr-FR" baseline="-25000" dirty="0"/>
              <a:t>0</a:t>
            </a:r>
            <a:r>
              <a:rPr lang="fr-FR" dirty="0"/>
              <a:t> =1 </a:t>
            </a:r>
            <a:endParaRPr lang="en-US" dirty="0"/>
          </a:p>
          <a:p>
            <a:pPr lvl="1"/>
            <a:r>
              <a:rPr lang="fr-FR" dirty="0" err="1"/>
              <a:t>X</a:t>
            </a:r>
            <a:r>
              <a:rPr lang="fr-FR" baseline="-25000" dirty="0" err="1"/>
              <a:t>n</a:t>
            </a:r>
            <a:r>
              <a:rPr lang="fr-FR" dirty="0"/>
              <a:t> = X</a:t>
            </a:r>
            <a:r>
              <a:rPr lang="fr-FR" baseline="-25000" dirty="0"/>
              <a:t>n-1</a:t>
            </a:r>
            <a:r>
              <a:rPr lang="fr-FR" dirty="0"/>
              <a:t> + Y</a:t>
            </a:r>
            <a:r>
              <a:rPr lang="fr-FR" baseline="-25000" dirty="0"/>
              <a:t>n-1</a:t>
            </a:r>
            <a:r>
              <a:rPr lang="fr-FR" dirty="0"/>
              <a:t>		(n&gt;0) </a:t>
            </a:r>
            <a:endParaRPr lang="en-US" dirty="0"/>
          </a:p>
          <a:p>
            <a:pPr lvl="1"/>
            <a:r>
              <a:rPr lang="fr-FR" dirty="0" err="1"/>
              <a:t>Y</a:t>
            </a:r>
            <a:r>
              <a:rPr lang="fr-FR" baseline="-25000" dirty="0" err="1"/>
              <a:t>n</a:t>
            </a:r>
            <a:r>
              <a:rPr lang="fr-FR" dirty="0"/>
              <a:t> = n</a:t>
            </a:r>
            <a:r>
              <a:rPr lang="fr-FR" baseline="30000" dirty="0"/>
              <a:t>2</a:t>
            </a:r>
            <a:r>
              <a:rPr lang="fr-FR" dirty="0"/>
              <a:t>X</a:t>
            </a:r>
            <a:r>
              <a:rPr lang="fr-FR" baseline="-25000" dirty="0"/>
              <a:t>n-1</a:t>
            </a:r>
            <a:r>
              <a:rPr lang="fr-FR" dirty="0"/>
              <a:t> + Y</a:t>
            </a:r>
            <a:r>
              <a:rPr lang="fr-FR" baseline="-25000" dirty="0"/>
              <a:t>n-1</a:t>
            </a:r>
            <a:r>
              <a:rPr lang="fr-FR" dirty="0"/>
              <a:t>		(n&gt;0) </a:t>
            </a:r>
            <a:endParaRPr lang="en-US" dirty="0"/>
          </a:p>
          <a:p>
            <a:pPr lvl="1"/>
            <a:r>
              <a:rPr lang="fr-FR" i="1" dirty="0" err="1"/>
              <a:t>Điều</a:t>
            </a:r>
            <a:r>
              <a:rPr lang="fr-FR" i="1" dirty="0"/>
              <a:t> </a:t>
            </a:r>
            <a:r>
              <a:rPr lang="fr-FR" i="1" dirty="0" err="1"/>
              <a:t>kiện</a:t>
            </a:r>
            <a:r>
              <a:rPr lang="fr-FR" i="1" dirty="0"/>
              <a:t> </a:t>
            </a:r>
            <a:r>
              <a:rPr lang="fr-FR" i="1" dirty="0" err="1"/>
              <a:t>dừng:X</a:t>
            </a:r>
            <a:r>
              <a:rPr lang="fr-FR" i="1" dirty="0"/>
              <a:t>(0) = Y(0) = 1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hỗ</a:t>
            </a:r>
            <a:r>
              <a:rPr lang="en-US" dirty="0"/>
              <a:t> </a:t>
            </a:r>
            <a:r>
              <a:rPr lang="en-US" dirty="0" err="1"/>
              <a:t>tương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698075"/>
      </p:ext>
    </p:extLst>
  </p:cSld>
  <p:clrMapOvr>
    <a:masterClrMapping/>
  </p:clrMapOvr>
  <p:transition>
    <p:strips dir="ru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419599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/>
              <a:t>long </a:t>
            </a:r>
            <a:r>
              <a:rPr lang="en-US" dirty="0" err="1"/>
              <a:t>TinhXn</a:t>
            </a:r>
            <a:r>
              <a:rPr lang="en-US" dirty="0"/>
              <a:t>(</a:t>
            </a:r>
            <a:r>
              <a:rPr lang="en-US" dirty="0" err="1"/>
              <a:t>int</a:t>
            </a:r>
            <a:r>
              <a:rPr lang="en-US" dirty="0"/>
              <a:t> n)</a:t>
            </a:r>
          </a:p>
          <a:p>
            <a:pPr>
              <a:buNone/>
            </a:pPr>
            <a:r>
              <a:rPr lang="en-US" dirty="0"/>
              <a:t>{     if (n == 0)           return 1;</a:t>
            </a:r>
          </a:p>
          <a:p>
            <a:pPr>
              <a:buNone/>
            </a:pPr>
            <a:r>
              <a:rPr lang="en-US" dirty="0"/>
              <a:t>     return </a:t>
            </a:r>
            <a:r>
              <a:rPr lang="en-US" dirty="0" err="1"/>
              <a:t>TinhXn</a:t>
            </a:r>
            <a:r>
              <a:rPr lang="en-US" dirty="0"/>
              <a:t>(n - 1) + </a:t>
            </a:r>
            <a:r>
              <a:rPr lang="en-US" dirty="0" err="1"/>
              <a:t>TinhYn</a:t>
            </a:r>
            <a:r>
              <a:rPr lang="en-US" dirty="0"/>
              <a:t>(n - 1);</a:t>
            </a:r>
          </a:p>
          <a:p>
            <a:pPr>
              <a:buNone/>
            </a:pPr>
            <a:r>
              <a:rPr lang="en-US" dirty="0"/>
              <a:t>}</a:t>
            </a:r>
          </a:p>
          <a:p>
            <a:pPr>
              <a:buNone/>
            </a:pPr>
            <a:r>
              <a:rPr lang="en-US" dirty="0"/>
              <a:t>long </a:t>
            </a:r>
            <a:r>
              <a:rPr lang="en-US" dirty="0" err="1"/>
              <a:t>TinhYn</a:t>
            </a:r>
            <a:r>
              <a:rPr lang="en-US" dirty="0"/>
              <a:t>(</a:t>
            </a:r>
            <a:r>
              <a:rPr lang="en-US" dirty="0" err="1"/>
              <a:t>int</a:t>
            </a:r>
            <a:r>
              <a:rPr lang="en-US" dirty="0"/>
              <a:t> n)</a:t>
            </a:r>
          </a:p>
          <a:p>
            <a:pPr>
              <a:buNone/>
            </a:pPr>
            <a:r>
              <a:rPr lang="en-US" dirty="0"/>
              <a:t>{     if (n == 0)          return 1;</a:t>
            </a:r>
          </a:p>
          <a:p>
            <a:pPr>
              <a:buNone/>
            </a:pPr>
            <a:r>
              <a:rPr lang="en-US" dirty="0"/>
              <a:t>     return n * n * </a:t>
            </a:r>
            <a:r>
              <a:rPr lang="en-US" dirty="0" err="1"/>
              <a:t>TinhXn</a:t>
            </a:r>
            <a:r>
              <a:rPr lang="en-US" dirty="0"/>
              <a:t>(n - 1) + </a:t>
            </a:r>
            <a:r>
              <a:rPr lang="en-US" dirty="0" err="1"/>
              <a:t>TinhYn</a:t>
            </a:r>
            <a:r>
              <a:rPr lang="en-US" dirty="0"/>
              <a:t>(n - 1);</a:t>
            </a:r>
          </a:p>
          <a:p>
            <a:pPr>
              <a:buNone/>
            </a:pPr>
            <a:r>
              <a:rPr lang="en-US" dirty="0"/>
              <a:t>}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hỗ</a:t>
            </a:r>
            <a:r>
              <a:rPr lang="en-US" dirty="0"/>
              <a:t> </a:t>
            </a:r>
            <a:r>
              <a:rPr lang="en-US" dirty="0" err="1"/>
              <a:t>tương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312192"/>
      </p:ext>
    </p:extLst>
  </p:cSld>
  <p:clrMapOvr>
    <a:masterClrMapping/>
  </p:clrMapOvr>
  <p:transition>
    <p:strips dir="ru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KHỬ ĐỆ QUY</a:t>
            </a:r>
          </a:p>
        </p:txBody>
      </p:sp>
    </p:spTree>
    <p:extLst>
      <p:ext uri="{BB962C8B-B14F-4D97-AF65-F5344CB8AC3E}">
        <p14:creationId xmlns:p14="http://schemas.microsoft.com/office/powerpoint/2010/main" val="120290502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419599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pháp</a:t>
            </a:r>
            <a:r>
              <a:rPr lang="en-US" dirty="0"/>
              <a:t> </a:t>
            </a:r>
            <a:r>
              <a:rPr lang="en-US" dirty="0" err="1"/>
              <a:t>giúp</a:t>
            </a:r>
            <a:r>
              <a:rPr lang="en-US" dirty="0"/>
              <a:t> ta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khó</a:t>
            </a:r>
            <a:endParaRPr lang="en-US" dirty="0"/>
          </a:p>
          <a:p>
            <a:pPr algn="just"/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thường</a:t>
            </a:r>
            <a:r>
              <a:rPr lang="en-US" dirty="0"/>
              <a:t> </a:t>
            </a:r>
            <a:r>
              <a:rPr lang="en-US" dirty="0" err="1"/>
              <a:t>rất</a:t>
            </a:r>
            <a:r>
              <a:rPr lang="en-US" dirty="0"/>
              <a:t> </a:t>
            </a:r>
            <a:r>
              <a:rPr lang="en-US" dirty="0" err="1"/>
              <a:t>gọn</a:t>
            </a:r>
            <a:r>
              <a:rPr lang="en-US" dirty="0"/>
              <a:t> </a:t>
            </a:r>
            <a:r>
              <a:rPr lang="en-US" dirty="0" err="1"/>
              <a:t>gàng</a:t>
            </a:r>
            <a:r>
              <a:rPr lang="en-US" dirty="0"/>
              <a:t>, </a:t>
            </a:r>
            <a:r>
              <a:rPr lang="en-US" dirty="0" err="1"/>
              <a:t>dễ</a:t>
            </a:r>
            <a:r>
              <a:rPr lang="en-US" dirty="0"/>
              <a:t> </a:t>
            </a:r>
            <a:r>
              <a:rPr lang="en-US" dirty="0" err="1"/>
              <a:t>hiểu</a:t>
            </a:r>
            <a:r>
              <a:rPr lang="en-US" dirty="0"/>
              <a:t>, </a:t>
            </a:r>
            <a:r>
              <a:rPr lang="en-US" dirty="0" err="1"/>
              <a:t>dễ</a:t>
            </a:r>
            <a:r>
              <a:rPr lang="en-US" dirty="0"/>
              <a:t> </a:t>
            </a:r>
            <a:r>
              <a:rPr lang="en-US" dirty="0" err="1"/>
              <a:t>chuyển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</a:p>
          <a:p>
            <a:pPr algn="just"/>
            <a:r>
              <a:rPr lang="en-US" dirty="0" err="1"/>
              <a:t>Tuy</a:t>
            </a:r>
            <a:r>
              <a:rPr lang="en-US" dirty="0"/>
              <a:t> </a:t>
            </a:r>
            <a:r>
              <a:rPr lang="en-US" dirty="0" err="1"/>
              <a:t>nhiên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>
                <a:solidFill>
                  <a:srgbClr val="FF0000"/>
                </a:solidFill>
              </a:rPr>
              <a:t>thường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tốn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không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gian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bộ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nhớ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và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thời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gian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thực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thi</a:t>
            </a:r>
            <a:r>
              <a:rPr lang="en-US" dirty="0"/>
              <a:t>. </a:t>
            </a:r>
            <a:r>
              <a:rPr lang="en-US" dirty="0" err="1"/>
              <a:t>Hơn</a:t>
            </a:r>
            <a:r>
              <a:rPr lang="en-US" dirty="0"/>
              <a:t> </a:t>
            </a:r>
            <a:r>
              <a:rPr lang="en-US" dirty="0" err="1"/>
              <a:t>nữa</a:t>
            </a:r>
            <a:r>
              <a:rPr lang="en-US" dirty="0"/>
              <a:t>,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ít</a:t>
            </a:r>
            <a:r>
              <a:rPr lang="en-US" dirty="0"/>
              <a:t> </a:t>
            </a:r>
            <a:r>
              <a:rPr lang="en-US" dirty="0" err="1"/>
              <a:t>ngôn</a:t>
            </a:r>
            <a:r>
              <a:rPr lang="en-US" dirty="0"/>
              <a:t> </a:t>
            </a:r>
            <a:r>
              <a:rPr lang="en-US" dirty="0" err="1"/>
              <a:t>ngữ</a:t>
            </a:r>
            <a:r>
              <a:rPr lang="en-US" dirty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phép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endParaRPr lang="en-US" dirty="0"/>
          </a:p>
          <a:p>
            <a:pPr marL="0" indent="0" algn="just">
              <a:buNone/>
            </a:pP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 err="1"/>
              <a:t>Vì</a:t>
            </a:r>
            <a:r>
              <a:rPr lang="en-US" dirty="0"/>
              <a:t> </a:t>
            </a:r>
            <a:r>
              <a:rPr lang="en-US" dirty="0" err="1"/>
              <a:t>vậy</a:t>
            </a:r>
            <a:r>
              <a:rPr lang="en-US" dirty="0"/>
              <a:t>, </a:t>
            </a:r>
            <a:r>
              <a:rPr lang="en-US" dirty="0" err="1"/>
              <a:t>việc</a:t>
            </a:r>
            <a:r>
              <a:rPr lang="en-US" dirty="0"/>
              <a:t> </a:t>
            </a:r>
            <a:r>
              <a:rPr lang="en-US" dirty="0" err="1"/>
              <a:t>khử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tâm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pháp</a:t>
            </a:r>
            <a:r>
              <a:rPr lang="en-US" dirty="0"/>
              <a:t> </a:t>
            </a:r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/>
              <a:t>thế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573452"/>
      </p:ext>
    </p:extLst>
  </p:cSld>
  <p:clrMapOvr>
    <a:masterClrMapping/>
  </p:clrMapOvr>
  <p:transition>
    <p:strips dir="ru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419599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: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tổng</a:t>
            </a:r>
            <a:r>
              <a:rPr lang="en-US" dirty="0"/>
              <a:t> S(n)=1+2+..+n, </a:t>
            </a:r>
            <a:r>
              <a:rPr lang="en-US" dirty="0" err="1"/>
              <a:t>với</a:t>
            </a:r>
            <a:r>
              <a:rPr lang="en-US" dirty="0"/>
              <a:t> n&gt;0</a:t>
            </a:r>
          </a:p>
          <a:p>
            <a:pPr>
              <a:buNone/>
            </a:pP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TongDeQuy</a:t>
            </a:r>
            <a:r>
              <a:rPr lang="en-US" dirty="0"/>
              <a:t>(</a:t>
            </a:r>
            <a:r>
              <a:rPr lang="en-US" dirty="0" err="1"/>
              <a:t>int</a:t>
            </a:r>
            <a:r>
              <a:rPr lang="en-US" dirty="0"/>
              <a:t> n)</a:t>
            </a:r>
          </a:p>
          <a:p>
            <a:pPr>
              <a:buNone/>
            </a:pPr>
            <a:r>
              <a:rPr lang="en-US" dirty="0"/>
              <a:t>{     if (n == 1) return 1;</a:t>
            </a:r>
          </a:p>
          <a:p>
            <a:pPr>
              <a:buNone/>
            </a:pPr>
            <a:r>
              <a:rPr lang="en-US" dirty="0"/>
              <a:t>       return n + </a:t>
            </a:r>
            <a:r>
              <a:rPr lang="en-US" dirty="0" err="1"/>
              <a:t>tongDeQuy</a:t>
            </a:r>
            <a:r>
              <a:rPr lang="en-US" dirty="0"/>
              <a:t>(n - 1);</a:t>
            </a:r>
          </a:p>
          <a:p>
            <a:pPr>
              <a:buNone/>
            </a:pPr>
            <a:r>
              <a:rPr lang="en-US" dirty="0"/>
              <a:t>}</a:t>
            </a:r>
          </a:p>
          <a:p>
            <a:pPr>
              <a:buNone/>
            </a:pP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TongKhongDeQuy</a:t>
            </a:r>
            <a:r>
              <a:rPr lang="en-US" dirty="0"/>
              <a:t> (</a:t>
            </a:r>
            <a:r>
              <a:rPr lang="en-US" dirty="0" err="1"/>
              <a:t>int</a:t>
            </a:r>
            <a:r>
              <a:rPr lang="en-US" dirty="0"/>
              <a:t> n)</a:t>
            </a:r>
          </a:p>
          <a:p>
            <a:pPr>
              <a:buNone/>
            </a:pPr>
            <a:r>
              <a:rPr lang="en-US" dirty="0"/>
              <a:t>{      return n * (n + 1) / 2;</a:t>
            </a:r>
          </a:p>
          <a:p>
            <a:pPr>
              <a:buNone/>
            </a:pPr>
            <a:r>
              <a:rPr lang="en-US" dirty="0"/>
              <a:t>}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824975"/>
      </p:ext>
    </p:extLst>
  </p:cSld>
  <p:clrMapOvr>
    <a:masterClrMapping/>
  </p:clrMapOvr>
  <p:transition>
    <p:strips dir="ru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419599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: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tổng</a:t>
            </a:r>
            <a:r>
              <a:rPr lang="en-US" dirty="0"/>
              <a:t> S(n)=1+2+..+n, </a:t>
            </a:r>
            <a:r>
              <a:rPr lang="en-US" dirty="0" err="1"/>
              <a:t>với</a:t>
            </a:r>
            <a:r>
              <a:rPr lang="en-US" dirty="0"/>
              <a:t> n&gt;0.</a:t>
            </a:r>
          </a:p>
          <a:p>
            <a:pPr>
              <a:buNone/>
            </a:pP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TongVongLap</a:t>
            </a:r>
            <a:r>
              <a:rPr lang="en-US" dirty="0"/>
              <a:t>(</a:t>
            </a:r>
            <a:r>
              <a:rPr lang="en-US" dirty="0" err="1"/>
              <a:t>int</a:t>
            </a:r>
            <a:r>
              <a:rPr lang="en-US" dirty="0"/>
              <a:t> n)</a:t>
            </a:r>
          </a:p>
          <a:p>
            <a:pPr>
              <a:buNone/>
            </a:pPr>
            <a:r>
              <a:rPr lang="en-US" dirty="0"/>
              <a:t>{</a:t>
            </a:r>
          </a:p>
          <a:p>
            <a:pPr>
              <a:buNone/>
            </a:pPr>
            <a:r>
              <a:rPr lang="en-US" dirty="0"/>
              <a:t>     </a:t>
            </a:r>
            <a:r>
              <a:rPr lang="en-US" dirty="0" err="1"/>
              <a:t>int</a:t>
            </a:r>
            <a:r>
              <a:rPr lang="en-US" dirty="0"/>
              <a:t> S = 0;</a:t>
            </a:r>
          </a:p>
          <a:p>
            <a:pPr>
              <a:buNone/>
            </a:pPr>
            <a:r>
              <a:rPr lang="en-US" dirty="0"/>
              <a:t>     for (</a:t>
            </a: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= 1; </a:t>
            </a:r>
            <a:r>
              <a:rPr lang="en-US" dirty="0" err="1"/>
              <a:t>i</a:t>
            </a:r>
            <a:r>
              <a:rPr lang="en-US" dirty="0"/>
              <a:t> &lt;= n; </a:t>
            </a:r>
            <a:r>
              <a:rPr lang="en-US" dirty="0" err="1"/>
              <a:t>i</a:t>
            </a:r>
            <a:r>
              <a:rPr lang="en-US" dirty="0"/>
              <a:t>++)</a:t>
            </a:r>
          </a:p>
          <a:p>
            <a:pPr>
              <a:buNone/>
            </a:pPr>
            <a:r>
              <a:rPr lang="en-US" dirty="0"/>
              <a:t>          S += </a:t>
            </a:r>
            <a:r>
              <a:rPr lang="en-US" dirty="0" err="1"/>
              <a:t>i</a:t>
            </a:r>
            <a:r>
              <a:rPr lang="en-US" dirty="0"/>
              <a:t>;</a:t>
            </a:r>
          </a:p>
          <a:p>
            <a:pPr>
              <a:buNone/>
            </a:pPr>
            <a:r>
              <a:rPr lang="en-US" dirty="0"/>
              <a:t>     return S;</a:t>
            </a:r>
          </a:p>
          <a:p>
            <a:pPr>
              <a:buNone/>
            </a:pPr>
            <a:r>
              <a:rPr lang="en-US" dirty="0"/>
              <a:t>}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Dùng </a:t>
            </a:r>
            <a:r>
              <a:rPr lang="en-US" dirty="0" err="1"/>
              <a:t>vòng</a:t>
            </a:r>
            <a:r>
              <a:rPr lang="en-US" dirty="0"/>
              <a:t> </a:t>
            </a:r>
            <a:r>
              <a:rPr lang="en-US" dirty="0" err="1"/>
              <a:t>lặp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khử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272530"/>
      </p:ext>
    </p:extLst>
  </p:cSld>
  <p:clrMapOvr>
    <a:masterClrMapping/>
  </p:clrMapOvr>
  <p:transition>
    <p:strips dir="ru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19199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hạng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n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dãy</a:t>
            </a:r>
            <a:r>
              <a:rPr lang="en-US" dirty="0"/>
              <a:t> </a:t>
            </a:r>
            <a:r>
              <a:rPr lang="en-US" dirty="0" err="1"/>
              <a:t>Fibonaci</a:t>
            </a:r>
            <a:endParaRPr lang="en-US" dirty="0"/>
          </a:p>
          <a:p>
            <a:r>
              <a:rPr lang="en-US" dirty="0" err="1"/>
              <a:t>Với</a:t>
            </a:r>
            <a:r>
              <a:rPr lang="en-US" dirty="0"/>
              <a:t> n=7, </a:t>
            </a:r>
            <a:r>
              <a:rPr lang="en-US" dirty="0" err="1"/>
              <a:t>ta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: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90602" y="2971800"/>
          <a:ext cx="6781798" cy="1676400"/>
        </p:xfrm>
        <a:graphic>
          <a:graphicData uri="http://schemas.openxmlformats.org/drawingml/2006/table">
            <a:tbl>
              <a:tblPr/>
              <a:tblGrid>
                <a:gridCol w="7875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5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5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75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75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283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2831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264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en-US" sz="3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en-US" sz="3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endParaRPr lang="en-US" sz="3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en-US" sz="3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endParaRPr lang="en-US" sz="3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en-US" sz="3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  <a:endParaRPr lang="en-US" sz="3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en-US" sz="32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99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0" b="1">
                          <a:latin typeface="Times New Roman"/>
                          <a:ea typeface="Times New Roman"/>
                        </a:rPr>
                        <a:t>1</a:t>
                      </a:r>
                      <a:endParaRPr lang="en-US" sz="4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0" b="1">
                          <a:latin typeface="Times New Roman"/>
                          <a:ea typeface="Times New Roman"/>
                        </a:rPr>
                        <a:t>1</a:t>
                      </a:r>
                      <a:endParaRPr lang="en-US" sz="4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0" b="1">
                          <a:latin typeface="Times New Roman"/>
                          <a:ea typeface="Times New Roman"/>
                        </a:rPr>
                        <a:t>2</a:t>
                      </a:r>
                      <a:endParaRPr lang="en-US" sz="4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0" b="1">
                          <a:latin typeface="Times New Roman"/>
                          <a:ea typeface="Times New Roman"/>
                        </a:rPr>
                        <a:t>3</a:t>
                      </a:r>
                      <a:endParaRPr lang="en-US" sz="4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0" b="1">
                          <a:latin typeface="Times New Roman"/>
                          <a:ea typeface="Times New Roman"/>
                        </a:rPr>
                        <a:t>5</a:t>
                      </a:r>
                      <a:endParaRPr lang="en-US" sz="4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0" b="1">
                          <a:latin typeface="Times New Roman"/>
                          <a:ea typeface="Times New Roman"/>
                        </a:rPr>
                        <a:t>8</a:t>
                      </a:r>
                      <a:endParaRPr lang="en-US" sz="4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0" b="1">
                          <a:latin typeface="Times New Roman"/>
                          <a:ea typeface="Times New Roman"/>
                        </a:rPr>
                        <a:t>13</a:t>
                      </a:r>
                      <a:endParaRPr lang="en-US" sz="4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0" b="1" dirty="0">
                          <a:latin typeface="Times New Roman"/>
                          <a:ea typeface="Times New Roman"/>
                        </a:rPr>
                        <a:t>21</a:t>
                      </a:r>
                      <a:endParaRPr lang="en-US" sz="4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Dùng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lưu</a:t>
            </a:r>
            <a:r>
              <a:rPr lang="en-US" dirty="0"/>
              <a:t> </a:t>
            </a:r>
            <a:r>
              <a:rPr lang="en-US" dirty="0" err="1"/>
              <a:t>trữ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trung</a:t>
            </a:r>
            <a:r>
              <a:rPr lang="en-US" dirty="0"/>
              <a:t> </a:t>
            </a:r>
            <a:r>
              <a:rPr lang="en-US" dirty="0" err="1"/>
              <a:t>gian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307636"/>
      </p:ext>
    </p:extLst>
  </p:cSld>
  <p:clrMapOvr>
    <a:masterClrMapping/>
  </p:clrMapOvr>
  <p:transition>
    <p:strips dir="ru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419599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FibonaciArray</a:t>
            </a:r>
            <a:r>
              <a:rPr lang="en-US" dirty="0"/>
              <a:t>(</a:t>
            </a:r>
            <a:r>
              <a:rPr lang="en-US" dirty="0" err="1"/>
              <a:t>int</a:t>
            </a:r>
            <a:r>
              <a:rPr lang="en-US" dirty="0"/>
              <a:t> n)</a:t>
            </a:r>
          </a:p>
          <a:p>
            <a:pPr>
              <a:buNone/>
            </a:pPr>
            <a:r>
              <a:rPr lang="en-US" dirty="0"/>
              <a:t>{   if (n == 0 || n == 1) return 1;</a:t>
            </a:r>
          </a:p>
          <a:p>
            <a:pPr>
              <a:buNone/>
            </a:pPr>
            <a:r>
              <a:rPr lang="en-US" dirty="0"/>
              <a:t>    </a:t>
            </a:r>
            <a:r>
              <a:rPr lang="en-US" dirty="0" err="1"/>
              <a:t>int</a:t>
            </a:r>
            <a:r>
              <a:rPr lang="en-US" dirty="0"/>
              <a:t> a[MAX];</a:t>
            </a:r>
          </a:p>
          <a:p>
            <a:pPr>
              <a:buNone/>
            </a:pPr>
            <a:r>
              <a:rPr lang="en-US" dirty="0"/>
              <a:t>    a[0] = a[1] = 1;</a:t>
            </a:r>
          </a:p>
          <a:p>
            <a:pPr>
              <a:buNone/>
            </a:pPr>
            <a:r>
              <a:rPr lang="en-US" dirty="0"/>
              <a:t>    for (</a:t>
            </a: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= 2; </a:t>
            </a:r>
            <a:r>
              <a:rPr lang="en-US" dirty="0" err="1"/>
              <a:t>i</a:t>
            </a:r>
            <a:r>
              <a:rPr lang="en-US" dirty="0"/>
              <a:t> &lt;= n; </a:t>
            </a:r>
            <a:r>
              <a:rPr lang="en-US" dirty="0" err="1"/>
              <a:t>i</a:t>
            </a:r>
            <a:r>
              <a:rPr lang="en-US" dirty="0"/>
              <a:t>++)</a:t>
            </a:r>
          </a:p>
          <a:p>
            <a:pPr>
              <a:buNone/>
            </a:pPr>
            <a:r>
              <a:rPr lang="en-US" dirty="0"/>
              <a:t>          a[</a:t>
            </a:r>
            <a:r>
              <a:rPr lang="en-US" dirty="0" err="1"/>
              <a:t>i</a:t>
            </a:r>
            <a:r>
              <a:rPr lang="en-US" dirty="0"/>
              <a:t>] = a[i-1] + a[i-2];</a:t>
            </a:r>
          </a:p>
          <a:p>
            <a:pPr>
              <a:buNone/>
            </a:pPr>
            <a:r>
              <a:rPr lang="en-US" dirty="0"/>
              <a:t>    return a[n];</a:t>
            </a:r>
          </a:p>
          <a:p>
            <a:pPr>
              <a:buNone/>
            </a:pPr>
            <a:r>
              <a:rPr lang="en-US" dirty="0"/>
              <a:t>}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Dùng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lưu</a:t>
            </a:r>
            <a:r>
              <a:rPr lang="en-US" dirty="0"/>
              <a:t> </a:t>
            </a:r>
            <a:r>
              <a:rPr lang="en-US" dirty="0" err="1"/>
              <a:t>trữ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trung</a:t>
            </a:r>
            <a:r>
              <a:rPr lang="en-US" dirty="0"/>
              <a:t> </a:t>
            </a:r>
            <a:r>
              <a:rPr lang="en-US" dirty="0" err="1"/>
              <a:t>gian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72048"/>
      </p:ext>
    </p:extLst>
  </p:cSld>
  <p:clrMapOvr>
    <a:masterClrMapping/>
  </p:clrMapOvr>
  <p:transition>
    <p:strips dir="ru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33400" y="1600201"/>
            <a:ext cx="8077200" cy="441959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/>
              <a:t>Stack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đặc</a:t>
            </a:r>
            <a:r>
              <a:rPr lang="en-US" dirty="0"/>
              <a:t> </a:t>
            </a:r>
            <a:r>
              <a:rPr lang="en-US" dirty="0" err="1"/>
              <a:t>biệt</a:t>
            </a:r>
            <a:r>
              <a:rPr lang="en-US" dirty="0"/>
              <a:t> do </a:t>
            </a:r>
            <a:r>
              <a:rPr lang="en-US" dirty="0" err="1"/>
              <a:t>người</a:t>
            </a:r>
            <a:r>
              <a:rPr lang="en-US" dirty="0"/>
              <a:t> dùng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nghĩa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chế</a:t>
            </a:r>
            <a:r>
              <a:rPr lang="en-US" dirty="0"/>
              <a:t> LIFO (</a:t>
            </a:r>
            <a:r>
              <a:rPr lang="en-US" b="1" u="sng" dirty="0"/>
              <a:t>L</a:t>
            </a:r>
            <a:r>
              <a:rPr lang="en-US" dirty="0"/>
              <a:t>ast </a:t>
            </a:r>
            <a:r>
              <a:rPr lang="en-US" b="1" u="sng" dirty="0"/>
              <a:t>I</a:t>
            </a:r>
            <a:r>
              <a:rPr lang="en-US" dirty="0"/>
              <a:t>n </a:t>
            </a:r>
            <a:r>
              <a:rPr lang="en-US" b="1" u="sng" dirty="0"/>
              <a:t>F</a:t>
            </a:r>
            <a:r>
              <a:rPr lang="en-US" dirty="0"/>
              <a:t>irst </a:t>
            </a:r>
            <a:r>
              <a:rPr lang="en-US" b="1" u="sng" dirty="0"/>
              <a:t>O</a:t>
            </a:r>
            <a:r>
              <a:rPr lang="en-US" dirty="0"/>
              <a:t>ut) </a:t>
            </a:r>
            <a:r>
              <a:rPr lang="en-US" dirty="0" err="1"/>
              <a:t>với</a:t>
            </a:r>
            <a:r>
              <a:rPr lang="en-US" dirty="0"/>
              <a:t> 2 thao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chính</a:t>
            </a:r>
            <a:r>
              <a:rPr lang="en-US" dirty="0"/>
              <a:t>: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/>
              <a:t>Push (</a:t>
            </a:r>
            <a:r>
              <a:rPr lang="en-US" dirty="0" err="1"/>
              <a:t>đưa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stack) 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/>
              <a:t>Pop (</a:t>
            </a:r>
            <a:r>
              <a:rPr lang="en-US" dirty="0" err="1"/>
              <a:t>lấy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stack </a:t>
            </a:r>
            <a:r>
              <a:rPr lang="en-US" dirty="0" err="1"/>
              <a:t>ra</a:t>
            </a:r>
            <a:r>
              <a:rPr lang="en-US" dirty="0"/>
              <a:t>)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Dùng stack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mô</a:t>
            </a:r>
            <a:r>
              <a:rPr lang="en-US" dirty="0"/>
              <a:t> </a:t>
            </a:r>
            <a:r>
              <a:rPr lang="en-US" dirty="0" err="1"/>
              <a:t>phỏng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430197"/>
      </p:ext>
    </p:extLst>
  </p:cSld>
  <p:clrMapOvr>
    <a:masterClrMapping/>
  </p:clrMapOvr>
  <p:transition>
    <p:strips dir="ru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Q&amp;A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550" y="1885951"/>
            <a:ext cx="2849761" cy="3367358"/>
          </a:xfrm>
        </p:spPr>
      </p:pic>
    </p:spTree>
    <p:extLst>
      <p:ext uri="{BB962C8B-B14F-4D97-AF65-F5344CB8AC3E}">
        <p14:creationId xmlns:p14="http://schemas.microsoft.com/office/powerpoint/2010/main" val="698972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599"/>
          </a:xfrm>
        </p:spPr>
        <p:txBody>
          <a:bodyPr>
            <a:normAutofit/>
          </a:bodyPr>
          <a:lstStyle/>
          <a:p>
            <a:pPr lvl="0"/>
            <a:r>
              <a:rPr lang="en-US" b="1" dirty="0" err="1"/>
              <a:t>Cấu</a:t>
            </a:r>
            <a:r>
              <a:rPr lang="en-US" b="1" dirty="0"/>
              <a:t> </a:t>
            </a:r>
            <a:r>
              <a:rPr lang="en-US" b="1" dirty="0" err="1"/>
              <a:t>trúc</a:t>
            </a:r>
            <a:r>
              <a:rPr lang="en-US" b="1" dirty="0"/>
              <a:t> </a:t>
            </a:r>
            <a:r>
              <a:rPr lang="en-US" b="1" dirty="0" err="1"/>
              <a:t>danh</a:t>
            </a:r>
            <a:r>
              <a:rPr lang="en-US" b="1" dirty="0"/>
              <a:t> </a:t>
            </a:r>
            <a:r>
              <a:rPr lang="en-US" b="1" dirty="0" err="1"/>
              <a:t>sách</a:t>
            </a:r>
            <a:r>
              <a:rPr lang="en-US" b="1" dirty="0"/>
              <a:t> </a:t>
            </a:r>
            <a:r>
              <a:rPr lang="en-US" b="1" dirty="0" err="1"/>
              <a:t>liên</a:t>
            </a:r>
            <a:r>
              <a:rPr lang="en-US" b="1" dirty="0"/>
              <a:t> </a:t>
            </a:r>
            <a:r>
              <a:rPr lang="en-US" b="1" dirty="0" err="1"/>
              <a:t>kết</a:t>
            </a:r>
            <a:r>
              <a:rPr lang="en-US" b="1" dirty="0"/>
              <a:t> (</a:t>
            </a:r>
            <a:r>
              <a:rPr lang="en-US" b="1" dirty="0" err="1"/>
              <a:t>linklist</a:t>
            </a:r>
            <a:r>
              <a:rPr lang="en-US" b="1" dirty="0"/>
              <a:t>/</a:t>
            </a:r>
            <a:r>
              <a:rPr lang="en-US" b="1" dirty="0" err="1"/>
              <a:t>xâu</a:t>
            </a:r>
            <a:r>
              <a:rPr lang="en-US" b="1" dirty="0"/>
              <a:t>) </a:t>
            </a:r>
            <a:r>
              <a:rPr lang="en-US" b="1" dirty="0" err="1"/>
              <a:t>kiểu</a:t>
            </a:r>
            <a:r>
              <a:rPr lang="en-US" b="1" dirty="0"/>
              <a:t> T</a:t>
            </a:r>
          </a:p>
          <a:p>
            <a:pPr lvl="1"/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rỗng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liên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T</a:t>
            </a:r>
          </a:p>
          <a:p>
            <a:pPr lvl="1" algn="just"/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nối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T (</a:t>
            </a:r>
            <a:r>
              <a:rPr lang="en-US" dirty="0" err="1"/>
              <a:t>nút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T)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liên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T, ta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liên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T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Giới</a:t>
            </a:r>
            <a:r>
              <a:rPr lang="en-US" dirty="0"/>
              <a:t> </a:t>
            </a:r>
            <a:r>
              <a:rPr lang="en-US" dirty="0" err="1"/>
              <a:t>thiệu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095570"/>
      </p:ext>
    </p:extLst>
  </p:cSld>
  <p:clrMapOvr>
    <a:masterClrMapping/>
  </p:clrMapOvr>
  <p:transition>
    <p:strips dir="r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5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nghĩa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gồm</a:t>
            </a:r>
            <a:r>
              <a:rPr lang="en-US" dirty="0"/>
              <a:t> 2 </a:t>
            </a:r>
            <a:r>
              <a:rPr lang="en-US" dirty="0" err="1"/>
              <a:t>phần</a:t>
            </a:r>
            <a:r>
              <a:rPr lang="en-US" dirty="0"/>
              <a:t>:</a:t>
            </a:r>
          </a:p>
          <a:p>
            <a:pPr marL="515938" lvl="1" indent="-514350" algn="just">
              <a:buFont typeface="+mj-lt"/>
              <a:buAutoNum type="arabicPeriod"/>
            </a:pPr>
            <a:r>
              <a:rPr lang="en-US" b="1" u="sng" dirty="0" err="1"/>
              <a:t>Phần</a:t>
            </a:r>
            <a:r>
              <a:rPr lang="en-US" b="1" u="sng" dirty="0"/>
              <a:t> </a:t>
            </a:r>
            <a:r>
              <a:rPr lang="en-US" b="1" u="sng" dirty="0" err="1"/>
              <a:t>cố</a:t>
            </a:r>
            <a:r>
              <a:rPr lang="en-US" b="1" u="sng" dirty="0"/>
              <a:t> </a:t>
            </a:r>
            <a:r>
              <a:rPr lang="en-US" b="1" u="sng" dirty="0" err="1"/>
              <a:t>định</a:t>
            </a:r>
            <a:r>
              <a:rPr lang="en-US" b="1" u="sng" dirty="0"/>
              <a:t> (</a:t>
            </a:r>
            <a:r>
              <a:rPr lang="en-US" b="1" u="sng" dirty="0" err="1"/>
              <a:t>cơ</a:t>
            </a:r>
            <a:r>
              <a:rPr lang="en-US" b="1" u="sng" dirty="0"/>
              <a:t> </a:t>
            </a:r>
            <a:r>
              <a:rPr lang="en-US" b="1" u="sng" dirty="0" err="1"/>
              <a:t>sở</a:t>
            </a:r>
            <a:r>
              <a:rPr lang="en-US" b="1" u="sng" dirty="0"/>
              <a:t> - neo – anchor):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suy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 qua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</a:t>
            </a:r>
            <a:r>
              <a:rPr lang="en-US" dirty="0" err="1"/>
              <a:t>cụ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(</a:t>
            </a:r>
            <a:r>
              <a:rPr lang="en-US" i="1" dirty="0" err="1"/>
              <a:t>phần</a:t>
            </a:r>
            <a:r>
              <a:rPr lang="en-US" i="1" dirty="0"/>
              <a:t> </a:t>
            </a:r>
            <a:r>
              <a:rPr lang="en-US" i="1" dirty="0" err="1"/>
              <a:t>dừng</a:t>
            </a:r>
            <a:r>
              <a:rPr lang="en-US" i="1" dirty="0"/>
              <a:t> </a:t>
            </a:r>
            <a:r>
              <a:rPr lang="en-US" i="1" dirty="0" err="1"/>
              <a:t>của</a:t>
            </a:r>
            <a:r>
              <a:rPr lang="en-US" i="1" dirty="0"/>
              <a:t> </a:t>
            </a:r>
            <a:r>
              <a:rPr lang="en-US" i="1" dirty="0" err="1"/>
              <a:t>đệ</a:t>
            </a:r>
            <a:r>
              <a:rPr lang="en-US" i="1" dirty="0"/>
              <a:t> </a:t>
            </a:r>
            <a:r>
              <a:rPr lang="en-US" i="1" dirty="0" err="1"/>
              <a:t>quy</a:t>
            </a:r>
            <a:r>
              <a:rPr lang="en-US" dirty="0"/>
              <a:t>)</a:t>
            </a:r>
          </a:p>
          <a:p>
            <a:pPr marL="515938" lvl="1" indent="-514350" algn="just">
              <a:buFont typeface="+mj-lt"/>
              <a:buAutoNum type="arabicPeriod"/>
            </a:pPr>
            <a:r>
              <a:rPr lang="en-US" b="1" u="sng" dirty="0" err="1"/>
              <a:t>Phần</a:t>
            </a:r>
            <a:r>
              <a:rPr lang="en-US" b="1" u="sng" dirty="0"/>
              <a:t> </a:t>
            </a:r>
            <a:r>
              <a:rPr lang="en-US" b="1" u="sng" dirty="0" err="1"/>
              <a:t>đệ</a:t>
            </a:r>
            <a:r>
              <a:rPr lang="en-US" b="1" u="sng" dirty="0"/>
              <a:t> </a:t>
            </a:r>
            <a:r>
              <a:rPr lang="en-US" b="1" u="sng" dirty="0" err="1"/>
              <a:t>quy</a:t>
            </a:r>
            <a:r>
              <a:rPr lang="en-US" b="1" u="sng" dirty="0"/>
              <a:t> (</a:t>
            </a:r>
            <a:r>
              <a:rPr lang="en-US" b="1" u="sng" dirty="0" err="1"/>
              <a:t>quy</a:t>
            </a:r>
            <a:r>
              <a:rPr lang="en-US" b="1" u="sng" dirty="0"/>
              <a:t> </a:t>
            </a:r>
            <a:r>
              <a:rPr lang="en-US" b="1" u="sng" dirty="0" err="1"/>
              <a:t>nạp</a:t>
            </a:r>
            <a:r>
              <a:rPr lang="en-US" b="1" u="sng" dirty="0"/>
              <a:t>):</a:t>
            </a:r>
            <a:r>
              <a:rPr lang="en-US" dirty="0"/>
              <a:t> </a:t>
            </a:r>
            <a:r>
              <a:rPr lang="en-US" dirty="0" err="1"/>
              <a:t>mô</a:t>
            </a:r>
            <a:r>
              <a:rPr lang="en-US" dirty="0"/>
              <a:t> </a:t>
            </a:r>
            <a:r>
              <a:rPr lang="en-US" dirty="0" err="1"/>
              <a:t>tả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phổ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qua </a:t>
            </a:r>
            <a:r>
              <a:rPr lang="en-US" dirty="0" err="1"/>
              <a:t>chính</a:t>
            </a:r>
            <a:r>
              <a:rPr lang="en-US" dirty="0"/>
              <a:t> </a:t>
            </a:r>
            <a:r>
              <a:rPr lang="en-US" dirty="0" err="1"/>
              <a:t>đối</a:t>
            </a:r>
            <a:r>
              <a:rPr lang="en-US" dirty="0"/>
              <a:t> </a:t>
            </a:r>
            <a:r>
              <a:rPr lang="en-US" dirty="0" err="1"/>
              <a:t>tượng</a:t>
            </a:r>
            <a:r>
              <a:rPr lang="en-US" dirty="0"/>
              <a:t> (</a:t>
            </a:r>
            <a:r>
              <a:rPr lang="en-US" dirty="0" err="1"/>
              <a:t>gọi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)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gián</a:t>
            </a:r>
            <a:r>
              <a:rPr lang="en-US" dirty="0"/>
              <a:t> </a:t>
            </a:r>
            <a:r>
              <a:rPr lang="en-US" dirty="0" err="1"/>
              <a:t>tiếp</a:t>
            </a:r>
            <a:r>
              <a:rPr lang="en-US" dirty="0"/>
              <a:t> hay </a:t>
            </a:r>
            <a:r>
              <a:rPr lang="en-US" dirty="0" err="1"/>
              <a:t>trực</a:t>
            </a:r>
            <a:r>
              <a:rPr lang="en-US" dirty="0"/>
              <a:t> </a:t>
            </a:r>
            <a:r>
              <a:rPr lang="en-US" dirty="0" err="1"/>
              <a:t>tiếp</a:t>
            </a:r>
            <a:endParaRPr lang="en-US" dirty="0"/>
          </a:p>
          <a:p>
            <a:pPr marL="0" indent="0" algn="ctr">
              <a:buNone/>
            </a:pPr>
            <a:r>
              <a:rPr lang="en-US" i="1" dirty="0">
                <a:solidFill>
                  <a:srgbClr val="FF0000"/>
                </a:solidFill>
              </a:rPr>
              <a:t>!!! </a:t>
            </a:r>
            <a:r>
              <a:rPr lang="en-US" i="1" dirty="0" err="1">
                <a:solidFill>
                  <a:srgbClr val="FF0000"/>
                </a:solidFill>
              </a:rPr>
              <a:t>Phần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đệ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quy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phải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tiến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về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phần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không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đệ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quy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" name="Title 6"/>
          <p:cNvSpPr>
            <a:spLocks noGrp="1"/>
          </p:cNvSpPr>
          <p:nvPr>
            <p:ph type="title"/>
          </p:nvPr>
        </p:nvSpPr>
        <p:spPr>
          <a:xfrm>
            <a:off x="457200" y="152400"/>
            <a:ext cx="8610600" cy="808038"/>
          </a:xfrm>
        </p:spPr>
        <p:txBody>
          <a:bodyPr>
            <a:normAutofit/>
          </a:bodyPr>
          <a:lstStyle/>
          <a:p>
            <a:r>
              <a:rPr lang="en-US" dirty="0" err="1"/>
              <a:t>Giới</a:t>
            </a:r>
            <a:r>
              <a:rPr lang="en-US" dirty="0"/>
              <a:t> </a:t>
            </a:r>
            <a:r>
              <a:rPr lang="en-US" dirty="0" err="1"/>
              <a:t>thiệu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334432"/>
      </p:ext>
    </p:extLst>
  </p:cSld>
  <p:clrMapOvr>
    <a:masterClrMapping/>
  </p:clrMapOvr>
  <p:transition>
    <p:strips dir="r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419599"/>
          </a:xfrm>
        </p:spPr>
        <p:txBody>
          <a:bodyPr>
            <a:normAutofit/>
          </a:bodyPr>
          <a:lstStyle/>
          <a:p>
            <a:r>
              <a:rPr lang="en-US" i="1" dirty="0" err="1"/>
              <a:t>Bước</a:t>
            </a:r>
            <a:r>
              <a:rPr lang="en-US" i="1" dirty="0"/>
              <a:t> 1:</a:t>
            </a:r>
            <a:r>
              <a:rPr lang="en-US" dirty="0"/>
              <a:t> </a:t>
            </a:r>
            <a:r>
              <a:rPr lang="en-US" dirty="0" err="1"/>
              <a:t>Thông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toán</a:t>
            </a:r>
            <a:endParaRPr lang="en-US" dirty="0"/>
          </a:p>
          <a:p>
            <a:r>
              <a:rPr lang="en-US" i="1" dirty="0" err="1"/>
              <a:t>Bước</a:t>
            </a:r>
            <a:r>
              <a:rPr lang="en-US" i="1" dirty="0"/>
              <a:t> 2: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suy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này</a:t>
            </a:r>
            <a:endParaRPr lang="en-US" dirty="0"/>
          </a:p>
          <a:p>
            <a:r>
              <a:rPr lang="en-US" i="1" dirty="0" err="1"/>
              <a:t>Bước</a:t>
            </a:r>
            <a:r>
              <a:rPr lang="en-US" i="1" dirty="0"/>
              <a:t> 3: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rã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hướng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Xây</a:t>
            </a:r>
            <a:r>
              <a:rPr lang="en-US" dirty="0"/>
              <a:t> </a:t>
            </a:r>
            <a:r>
              <a:rPr lang="en-US" dirty="0" err="1"/>
              <a:t>dựng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đệ</a:t>
            </a:r>
            <a:r>
              <a:rPr lang="en-US" dirty="0"/>
              <a:t> </a:t>
            </a:r>
            <a:r>
              <a:rPr lang="en-US" dirty="0" err="1"/>
              <a:t>quy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266682"/>
      </p:ext>
    </p:extLst>
  </p:cSld>
  <p:clrMapOvr>
    <a:masterClrMapping/>
  </p:clrMapOvr>
  <p:transition>
    <p:strips dir="r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419599"/>
          </a:xfrm>
        </p:spPr>
        <p:txBody>
          <a:bodyPr>
            <a:normAutofit/>
          </a:bodyPr>
          <a:lstStyle/>
          <a:p>
            <a:pPr algn="just"/>
            <a:r>
              <a:rPr lang="en-US" dirty="0" err="1"/>
              <a:t>Tổng</a:t>
            </a:r>
            <a:r>
              <a:rPr lang="en-US" dirty="0"/>
              <a:t> </a:t>
            </a:r>
            <a:r>
              <a:rPr lang="en-US" dirty="0" err="1"/>
              <a:t>quát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,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,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thông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thước</a:t>
            </a:r>
            <a:r>
              <a:rPr lang="en-US" dirty="0"/>
              <a:t>, </a:t>
            </a:r>
            <a:r>
              <a:rPr lang="en-US" dirty="0" err="1"/>
              <a:t>thông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khiển</a:t>
            </a:r>
            <a:r>
              <a:rPr lang="en-US" dirty="0"/>
              <a:t>.</a:t>
            </a:r>
          </a:p>
          <a:p>
            <a:pPr algn="just"/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: </a:t>
            </a:r>
            <a:r>
              <a:rPr lang="en-US" dirty="0" err="1"/>
              <a:t>thông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b="1" i="1" dirty="0"/>
              <a:t>n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giai</a:t>
            </a:r>
            <a:r>
              <a:rPr lang="en-US" dirty="0"/>
              <a:t> </a:t>
            </a:r>
            <a:r>
              <a:rPr lang="en-US" dirty="0" err="1"/>
              <a:t>thừa</a:t>
            </a:r>
            <a:r>
              <a:rPr lang="en-US" dirty="0"/>
              <a:t>,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Fibonaci</a:t>
            </a:r>
            <a:r>
              <a:rPr lang="en-US" dirty="0"/>
              <a:t>, </a:t>
            </a:r>
            <a:r>
              <a:rPr lang="en-US" dirty="0" err="1"/>
              <a:t>thông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b="1" i="1" dirty="0"/>
              <a:t>a</a:t>
            </a:r>
            <a:r>
              <a:rPr lang="en-US" dirty="0"/>
              <a:t>, </a:t>
            </a:r>
            <a:r>
              <a:rPr lang="en-US" b="1" i="1" dirty="0"/>
              <a:t>b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ước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chung</a:t>
            </a:r>
            <a:r>
              <a:rPr lang="en-US" dirty="0"/>
              <a:t> </a:t>
            </a:r>
            <a:r>
              <a:rPr lang="en-US" dirty="0" err="1"/>
              <a:t>lớn</a:t>
            </a:r>
            <a:r>
              <a:rPr lang="en-US" dirty="0"/>
              <a:t> </a:t>
            </a:r>
            <a:r>
              <a:rPr lang="en-US" dirty="0" err="1"/>
              <a:t>nhất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err="1"/>
              <a:t>Bước</a:t>
            </a:r>
            <a:r>
              <a:rPr lang="en-US" i="1" dirty="0"/>
              <a:t> 1:</a:t>
            </a:r>
            <a:r>
              <a:rPr lang="en-US" dirty="0"/>
              <a:t> </a:t>
            </a:r>
            <a:r>
              <a:rPr lang="en-US" dirty="0" err="1"/>
              <a:t>Thông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toán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182672"/>
      </p:ext>
    </p:extLst>
  </p:cSld>
  <p:clrMapOvr>
    <a:masterClrMapping/>
  </p:clrMapOvr>
  <p:transition>
    <p:strips dir="ru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TM03090430[[fn=Banded]]</Template>
  <TotalTime>4968</TotalTime>
  <Words>2240</Words>
  <Application>Microsoft Office PowerPoint</Application>
  <PresentationFormat>On-screen Show (4:3)</PresentationFormat>
  <Paragraphs>468</Paragraphs>
  <Slides>59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7" baseType="lpstr">
      <vt:lpstr>Arial</vt:lpstr>
      <vt:lpstr>Calibri</vt:lpstr>
      <vt:lpstr>Calibri Light</vt:lpstr>
      <vt:lpstr>Symbol</vt:lpstr>
      <vt:lpstr>Times New Roman</vt:lpstr>
      <vt:lpstr>Wingdings</vt:lpstr>
      <vt:lpstr>Office Theme</vt:lpstr>
      <vt:lpstr>Equation</vt:lpstr>
      <vt:lpstr>Lập trình C Chương 5. Lập trình đệ quy (3 tiết)</vt:lpstr>
      <vt:lpstr>Nội dung</vt:lpstr>
      <vt:lpstr>PowerPoint Presentation</vt:lpstr>
      <vt:lpstr>Giới thiệu về lập trình đệ quy</vt:lpstr>
      <vt:lpstr>Giới thiệu về lập trình đệ quy</vt:lpstr>
      <vt:lpstr>Giới thiệu về lập trình đệ quy</vt:lpstr>
      <vt:lpstr>Giới thiệu về lập trình đệ quy</vt:lpstr>
      <vt:lpstr>Xây dựng giải thuật đệ quy</vt:lpstr>
      <vt:lpstr>Bước 1: Thông số hóa bài toán</vt:lpstr>
      <vt:lpstr>Bước 2: Phát hiện TH suy biến, tìm giải thuật</vt:lpstr>
      <vt:lpstr>Bước 3: Phân rã theo hướng đệ quy</vt:lpstr>
      <vt:lpstr>Phân loại đệ quy</vt:lpstr>
      <vt:lpstr>PowerPoint Presentation</vt:lpstr>
      <vt:lpstr>Đệ quy tuyến tính</vt:lpstr>
      <vt:lpstr>Đệ quy tuyến tính</vt:lpstr>
      <vt:lpstr>Đệ quy tuyến tính</vt:lpstr>
      <vt:lpstr>Đệ quy tuyến tính</vt:lpstr>
      <vt:lpstr>Hoạt động của đệ quy</vt:lpstr>
      <vt:lpstr>PowerPoint Presentation</vt:lpstr>
      <vt:lpstr>Đệ quy tuyến tính</vt:lpstr>
      <vt:lpstr>Đệ quy tuyến tính</vt:lpstr>
      <vt:lpstr>Đệ quy tuyến tính</vt:lpstr>
      <vt:lpstr>Đệ quy tuyến tính</vt:lpstr>
      <vt:lpstr>Đệ quy tuyến tính</vt:lpstr>
      <vt:lpstr>Đệ quy tuyến tính</vt:lpstr>
      <vt:lpstr>Đệ quy tuyến tính</vt:lpstr>
      <vt:lpstr>Đệ quy tuyến tính</vt:lpstr>
      <vt:lpstr>Đệ quy tuyến tính</vt:lpstr>
      <vt:lpstr>Đệ quy tuyến tính</vt:lpstr>
      <vt:lpstr>Đệ quy tuyến tính</vt:lpstr>
      <vt:lpstr>Đệ quy tuyến tính</vt:lpstr>
      <vt:lpstr>Bài tập</vt:lpstr>
      <vt:lpstr>Bài tập</vt:lpstr>
      <vt:lpstr>PowerPoint Presentation</vt:lpstr>
      <vt:lpstr>Đệ quy nhị phân</vt:lpstr>
      <vt:lpstr>Đệ quy nhị phân</vt:lpstr>
      <vt:lpstr>Đệ quy nhị phân</vt:lpstr>
      <vt:lpstr>Đệ quy nhị phân</vt:lpstr>
      <vt:lpstr>PowerPoint Presentation</vt:lpstr>
      <vt:lpstr>PowerPoint Presentation</vt:lpstr>
      <vt:lpstr>Đệ quy nhị phân</vt:lpstr>
      <vt:lpstr>Đệ quy nhị phân</vt:lpstr>
      <vt:lpstr>PowerPoint Presentation</vt:lpstr>
      <vt:lpstr>Đệ quy phi tuyến</vt:lpstr>
      <vt:lpstr>Đệ quy phi tuyến</vt:lpstr>
      <vt:lpstr>Đệ quy phi tuyến</vt:lpstr>
      <vt:lpstr>Đệ quy phi tuyến</vt:lpstr>
      <vt:lpstr>Đệ quy hỗ tương</vt:lpstr>
      <vt:lpstr>Đệ quy hỗ tương</vt:lpstr>
      <vt:lpstr>Đệ quy hỗ tương</vt:lpstr>
      <vt:lpstr>Đệ quy hỗ tương</vt:lpstr>
      <vt:lpstr>PowerPoint Presentation</vt:lpstr>
      <vt:lpstr>Các giải pháp thay thế cho đệ quy</vt:lpstr>
      <vt:lpstr>Tìm công thức không đệ quy</vt:lpstr>
      <vt:lpstr>Dùng vòng lặp để khử đệ quy</vt:lpstr>
      <vt:lpstr>Dùng mảng lưu trữ dữ liệu trung gian</vt:lpstr>
      <vt:lpstr>Dùng mảng lưu trữ dữ liệu trung gian</vt:lpstr>
      <vt:lpstr>Dùng stack để mô phỏng đệ quy</vt:lpstr>
      <vt:lpstr>Q&amp;A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Minh-Thai Tran</cp:lastModifiedBy>
  <cp:revision>423</cp:revision>
  <dcterms:created xsi:type="dcterms:W3CDTF">2002-09-02T01:30:43Z</dcterms:created>
  <dcterms:modified xsi:type="dcterms:W3CDTF">2017-03-21T10:05:43Z</dcterms:modified>
</cp:coreProperties>
</file>